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Relationship Id="rId4" Type="http://schemas.openxmlformats.org/officeDocument/2006/relationships/custom-properties" Target="docProps/custom.xml" 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embeddedFontLst>
    <p:embeddedFont>
      <p:font typeface="Quattrocento Sans" charset="-122" pitchFamily="34"/>
      <p:regular r:id="rId19"/>
    </p:embeddedFont>
    <p:embeddedFont>
      <p:font typeface="Liter" charset="-122" pitchFamily="34"/>
      <p:regular r:id="rId20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9" Type="http://schemas.openxmlformats.org/officeDocument/2006/relationships/font" Target="fonts/font1.fntdata"/><Relationship Id="rId20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thumbs.dreamstime.com/c91bddffab0ac5cbb6f39b79055f08a4177c2f95.jpg">    </p:cNvPr>
          <p:cNvPicPr>
            <a:picLocks noChangeAspect="1"/>
          </p:cNvPicPr>
          <p:nvPr/>
        </p:nvPicPr>
        <p:blipFill>
          <a:blip r:embed="rId1"/>
          <a:srcRect l="0" r="0" t="31250" b="31250"/>
          <a:stretch/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rotWithShape="1" flip="none">
            <a:gsLst>
              <a:gs pos="0">
                <a:srgbClr val="1A3D5C">
                  <a:alpha val="95000"/>
                </a:srgbClr>
              </a:gs>
              <a:gs pos="50000">
                <a:srgbClr val="1A3D5C">
                  <a:alpha val="85000"/>
                </a:srgbClr>
              </a:gs>
              <a:gs pos="100000">
                <a:srgbClr val="3D8B8B">
                  <a:alpha val="7500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385763" y="385763"/>
            <a:ext cx="3943350" cy="352425"/>
          </a:xfrm>
          <a:custGeom>
            <a:avLst/>
            <a:gdLst/>
            <a:ahLst/>
            <a:cxnLst/>
            <a:rect l="l" t="t" r="r" b="b"/>
            <a:pathLst>
              <a:path w="3943350" h="352425">
                <a:moveTo>
                  <a:pt x="176213" y="0"/>
                </a:moveTo>
                <a:lnTo>
                  <a:pt x="3767138" y="0"/>
                </a:lnTo>
                <a:cubicBezTo>
                  <a:pt x="3864392" y="0"/>
                  <a:pt x="3943350" y="78958"/>
                  <a:pt x="3943350" y="176213"/>
                </a:cubicBezTo>
                <a:lnTo>
                  <a:pt x="3943350" y="176213"/>
                </a:lnTo>
                <a:cubicBezTo>
                  <a:pt x="3943350" y="273467"/>
                  <a:pt x="3864392" y="352425"/>
                  <a:pt x="3767138" y="352425"/>
                </a:cubicBezTo>
                <a:lnTo>
                  <a:pt x="176213" y="352425"/>
                </a:lnTo>
                <a:cubicBezTo>
                  <a:pt x="78958" y="352425"/>
                  <a:pt x="0" y="273467"/>
                  <a:pt x="0" y="176213"/>
                </a:cubicBezTo>
                <a:lnTo>
                  <a:pt x="0" y="176213"/>
                </a:lnTo>
                <a:cubicBezTo>
                  <a:pt x="0" y="78958"/>
                  <a:pt x="78958" y="0"/>
                  <a:pt x="176212" y="0"/>
                </a:cubicBezTo>
                <a:close/>
              </a:path>
            </a:pathLst>
          </a:custGeom>
          <a:solidFill>
            <a:srgbClr val="3D8B8B">
              <a:alpha val="30196"/>
            </a:srgbClr>
          </a:solidFill>
          <a:ln w="12700">
            <a:solidFill>
              <a:srgbClr val="3D8B8B">
                <a:alpha val="50196"/>
              </a:srgbClr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81025" y="466725"/>
            <a:ext cx="3619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FSD Labs • University of Northampton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81000" y="1894582"/>
            <a:ext cx="11849100" cy="1590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6600" b="1" spc="-165" kern="0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FSD Mental Health</a:t>
            </a: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6600" b="1" spc="-165" kern="0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Safety Benchmark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381000" y="3934718"/>
            <a:ext cx="914400" cy="19050"/>
          </a:xfrm>
          <a:custGeom>
            <a:avLst/>
            <a:gdLst/>
            <a:ahLst/>
            <a:cxnLst/>
            <a:rect l="l" t="t" r="r" b="b"/>
            <a:pathLst>
              <a:path w="914400" h="19050">
                <a:moveTo>
                  <a:pt x="0" y="0"/>
                </a:moveTo>
                <a:lnTo>
                  <a:pt x="914400" y="0"/>
                </a:lnTo>
                <a:lnTo>
                  <a:pt x="914400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8" name="Text 5"/>
          <p:cNvSpPr/>
          <p:nvPr/>
        </p:nvSpPr>
        <p:spPr>
          <a:xfrm>
            <a:off x="1447800" y="3791843"/>
            <a:ext cx="481965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spc="45" kern="0" dirty="0">
                <a:solidFill>
                  <a:srgbClr val="F8F9FA">
                    <a:alpha val="95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Faithfulness • Sycophancy • Longitudinal Drift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381000" y="4477643"/>
            <a:ext cx="741045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8F9FA">
                    <a:alpha val="85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benchmark suite that stress-tests conversational LLM safety for mental-health use cases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381000" y="6305550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57150" y="0"/>
                </a:moveTo>
                <a:lnTo>
                  <a:pt x="57150" y="0"/>
                </a:lnTo>
                <a:cubicBezTo>
                  <a:pt x="88692" y="0"/>
                  <a:pt x="114300" y="25608"/>
                  <a:pt x="114300" y="57150"/>
                </a:cubicBezTo>
                <a:lnTo>
                  <a:pt x="114300" y="57150"/>
                </a:lnTo>
                <a:cubicBezTo>
                  <a:pt x="114300" y="88692"/>
                  <a:pt x="88692" y="114300"/>
                  <a:pt x="57150" y="114300"/>
                </a:cubicBezTo>
                <a:lnTo>
                  <a:pt x="57150" y="114300"/>
                </a:lnTo>
                <a:cubicBezTo>
                  <a:pt x="25608" y="114300"/>
                  <a:pt x="0" y="88692"/>
                  <a:pt x="0" y="57150"/>
                </a:cubicBezTo>
                <a:lnTo>
                  <a:pt x="0" y="57150"/>
                </a:lnTo>
                <a:cubicBezTo>
                  <a:pt x="0" y="25608"/>
                  <a:pt x="25608" y="0"/>
                  <a:pt x="5715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1" name="Text 8"/>
          <p:cNvSpPr/>
          <p:nvPr/>
        </p:nvSpPr>
        <p:spPr>
          <a:xfrm>
            <a:off x="609600" y="6248400"/>
            <a:ext cx="152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Black-box compatible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2364581" y="6305550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57150" y="0"/>
                </a:moveTo>
                <a:lnTo>
                  <a:pt x="57150" y="0"/>
                </a:lnTo>
                <a:cubicBezTo>
                  <a:pt x="88692" y="0"/>
                  <a:pt x="114300" y="25608"/>
                  <a:pt x="114300" y="57150"/>
                </a:cubicBezTo>
                <a:lnTo>
                  <a:pt x="114300" y="57150"/>
                </a:lnTo>
                <a:cubicBezTo>
                  <a:pt x="114300" y="88692"/>
                  <a:pt x="88692" y="114300"/>
                  <a:pt x="57150" y="114300"/>
                </a:cubicBezTo>
                <a:lnTo>
                  <a:pt x="57150" y="114300"/>
                </a:lnTo>
                <a:cubicBezTo>
                  <a:pt x="25608" y="114300"/>
                  <a:pt x="0" y="88692"/>
                  <a:pt x="0" y="57150"/>
                </a:cubicBezTo>
                <a:lnTo>
                  <a:pt x="0" y="57150"/>
                </a:lnTo>
                <a:cubicBezTo>
                  <a:pt x="0" y="25608"/>
                  <a:pt x="25608" y="0"/>
                  <a:pt x="5715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3" name="Text 10"/>
          <p:cNvSpPr/>
          <p:nvPr/>
        </p:nvSpPr>
        <p:spPr>
          <a:xfrm>
            <a:off x="2593181" y="6248400"/>
            <a:ext cx="1466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Deterministic scoring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4289078" y="6305550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57150" y="0"/>
                </a:moveTo>
                <a:lnTo>
                  <a:pt x="57150" y="0"/>
                </a:lnTo>
                <a:cubicBezTo>
                  <a:pt x="88692" y="0"/>
                  <a:pt x="114300" y="25608"/>
                  <a:pt x="114300" y="57150"/>
                </a:cubicBezTo>
                <a:lnTo>
                  <a:pt x="114300" y="57150"/>
                </a:lnTo>
                <a:cubicBezTo>
                  <a:pt x="114300" y="88692"/>
                  <a:pt x="88692" y="114300"/>
                  <a:pt x="57150" y="114300"/>
                </a:cubicBezTo>
                <a:lnTo>
                  <a:pt x="57150" y="114300"/>
                </a:lnTo>
                <a:cubicBezTo>
                  <a:pt x="25608" y="114300"/>
                  <a:pt x="0" y="88692"/>
                  <a:pt x="0" y="57150"/>
                </a:cubicBezTo>
                <a:lnTo>
                  <a:pt x="0" y="57150"/>
                </a:lnTo>
                <a:cubicBezTo>
                  <a:pt x="0" y="25608"/>
                  <a:pt x="25608" y="0"/>
                  <a:pt x="5715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5" name="Text 12"/>
          <p:cNvSpPr/>
          <p:nvPr/>
        </p:nvSpPr>
        <p:spPr>
          <a:xfrm>
            <a:off x="4517678" y="6248400"/>
            <a:ext cx="20764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Bootstrap confidence intervals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10006310" y="6267450"/>
            <a:ext cx="18002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6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Founder: Ryan Mutiga Gichuru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Growth Strategy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11658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From Open Benchmark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to Hosted Evaluations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85763" y="1985963"/>
            <a:ext cx="3695700" cy="3419475"/>
          </a:xfrm>
          <a:custGeom>
            <a:avLst/>
            <a:gdLst/>
            <a:ahLst/>
            <a:cxnLst/>
            <a:rect l="l" t="t" r="r" b="b"/>
            <a:pathLst>
              <a:path w="3695700" h="3419475">
                <a:moveTo>
                  <a:pt x="152406" y="0"/>
                </a:moveTo>
                <a:lnTo>
                  <a:pt x="3543294" y="0"/>
                </a:lnTo>
                <a:cubicBezTo>
                  <a:pt x="3627409" y="0"/>
                  <a:pt x="3695700" y="68291"/>
                  <a:pt x="3695700" y="152406"/>
                </a:cubicBezTo>
                <a:lnTo>
                  <a:pt x="3695700" y="3267069"/>
                </a:lnTo>
                <a:cubicBezTo>
                  <a:pt x="3695700" y="3351184"/>
                  <a:pt x="3627409" y="3419475"/>
                  <a:pt x="3543294" y="3419475"/>
                </a:cubicBezTo>
                <a:lnTo>
                  <a:pt x="152406" y="3419475"/>
                </a:lnTo>
                <a:cubicBezTo>
                  <a:pt x="68291" y="3419475"/>
                  <a:pt x="0" y="3351184"/>
                  <a:pt x="0" y="3267069"/>
                </a:cubicBezTo>
                <a:lnTo>
                  <a:pt x="0" y="152406"/>
                </a:lnTo>
                <a:cubicBezTo>
                  <a:pt x="0" y="68291"/>
                  <a:pt x="68291" y="0"/>
                  <a:pt x="152406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1A3D5C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81025" y="218122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6" name="Text 4"/>
          <p:cNvSpPr/>
          <p:nvPr/>
        </p:nvSpPr>
        <p:spPr>
          <a:xfrm>
            <a:off x="699939" y="2295525"/>
            <a:ext cx="4095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28725" y="2219325"/>
            <a:ext cx="10477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Foundation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28725" y="2486025"/>
            <a:ext cx="10191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~6 weeks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81025" y="28860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45319" y="294322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1" name="Text 9"/>
          <p:cNvSpPr/>
          <p:nvPr/>
        </p:nvSpPr>
        <p:spPr>
          <a:xfrm>
            <a:off x="923925" y="2867025"/>
            <a:ext cx="18764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Clinician-reviewed schema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81025" y="324802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645319" y="330517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4" name="Text 12"/>
          <p:cNvSpPr/>
          <p:nvPr/>
        </p:nvSpPr>
        <p:spPr>
          <a:xfrm>
            <a:off x="923925" y="3228975"/>
            <a:ext cx="1866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~200 expert-curated items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81025" y="36099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45319" y="366712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7" name="Text 15"/>
          <p:cNvSpPr/>
          <p:nvPr/>
        </p:nvSpPr>
        <p:spPr>
          <a:xfrm>
            <a:off x="923925" y="3590925"/>
            <a:ext cx="19621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IAA &amp; adjudication protocols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81025" y="4791075"/>
            <a:ext cx="3305175" cy="419100"/>
          </a:xfrm>
          <a:custGeom>
            <a:avLst/>
            <a:gdLst/>
            <a:ahLst/>
            <a:cxnLst/>
            <a:rect l="l" t="t" r="r" b="b"/>
            <a:pathLst>
              <a:path w="3305175" h="419100">
                <a:moveTo>
                  <a:pt x="114301" y="0"/>
                </a:moveTo>
                <a:lnTo>
                  <a:pt x="3190874" y="0"/>
                </a:lnTo>
                <a:cubicBezTo>
                  <a:pt x="3253958" y="0"/>
                  <a:pt x="3305175" y="51217"/>
                  <a:pt x="3305175" y="114301"/>
                </a:cubicBezTo>
                <a:lnTo>
                  <a:pt x="3305175" y="304799"/>
                </a:lnTo>
                <a:cubicBezTo>
                  <a:pt x="3305175" y="367883"/>
                  <a:pt x="3253958" y="419100"/>
                  <a:pt x="3190874" y="419100"/>
                </a:cubicBezTo>
                <a:lnTo>
                  <a:pt x="114301" y="419100"/>
                </a:lnTo>
                <a:cubicBezTo>
                  <a:pt x="51217" y="419100"/>
                  <a:pt x="0" y="367883"/>
                  <a:pt x="0" y="304799"/>
                </a:cubicBezTo>
                <a:lnTo>
                  <a:pt x="0" y="114301"/>
                </a:lnTo>
                <a:cubicBezTo>
                  <a:pt x="0" y="51217"/>
                  <a:pt x="51217" y="0"/>
                  <a:pt x="114301" y="0"/>
                </a:cubicBezTo>
                <a:close/>
              </a:path>
            </a:pathLst>
          </a:custGeom>
          <a:solidFill>
            <a:srgbClr val="1A3D5C">
              <a:alpha val="5098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695325" y="4905375"/>
            <a:ext cx="31432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Output: Expert-validated item bank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246513" y="1985963"/>
            <a:ext cx="3695700" cy="3419475"/>
          </a:xfrm>
          <a:custGeom>
            <a:avLst/>
            <a:gdLst/>
            <a:ahLst/>
            <a:cxnLst/>
            <a:rect l="l" t="t" r="r" b="b"/>
            <a:pathLst>
              <a:path w="3695700" h="3419475">
                <a:moveTo>
                  <a:pt x="152406" y="0"/>
                </a:moveTo>
                <a:lnTo>
                  <a:pt x="3543294" y="0"/>
                </a:lnTo>
                <a:cubicBezTo>
                  <a:pt x="3627409" y="0"/>
                  <a:pt x="3695700" y="68291"/>
                  <a:pt x="3695700" y="152406"/>
                </a:cubicBezTo>
                <a:lnTo>
                  <a:pt x="3695700" y="3267069"/>
                </a:lnTo>
                <a:cubicBezTo>
                  <a:pt x="3695700" y="3351184"/>
                  <a:pt x="3627409" y="3419475"/>
                  <a:pt x="3543294" y="3419475"/>
                </a:cubicBezTo>
                <a:lnTo>
                  <a:pt x="152406" y="3419475"/>
                </a:lnTo>
                <a:cubicBezTo>
                  <a:pt x="68291" y="3419475"/>
                  <a:pt x="0" y="3351184"/>
                  <a:pt x="0" y="3267069"/>
                </a:cubicBezTo>
                <a:lnTo>
                  <a:pt x="0" y="152406"/>
                </a:lnTo>
                <a:cubicBezTo>
                  <a:pt x="0" y="68291"/>
                  <a:pt x="68291" y="0"/>
                  <a:pt x="152406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3D8B8B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441775" y="218122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2" name="Text 20"/>
          <p:cNvSpPr/>
          <p:nvPr/>
        </p:nvSpPr>
        <p:spPr>
          <a:xfrm>
            <a:off x="4540002" y="2295525"/>
            <a:ext cx="4476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M2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89475" y="2219325"/>
            <a:ext cx="7524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Release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089475" y="2486025"/>
            <a:ext cx="7239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~3 months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4441775" y="28860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4506069" y="294322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7" name="Text 25"/>
          <p:cNvSpPr/>
          <p:nvPr/>
        </p:nvSpPr>
        <p:spPr>
          <a:xfrm>
            <a:off x="4784675" y="2867025"/>
            <a:ext cx="23526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v1 release (multi-turn + bias + drift)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4441775" y="324802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4506069" y="330517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30" name="Text 28"/>
          <p:cNvSpPr/>
          <p:nvPr/>
        </p:nvSpPr>
        <p:spPr>
          <a:xfrm>
            <a:off x="4784675" y="3228975"/>
            <a:ext cx="213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Baseline safety cards published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441775" y="36099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4506069" y="366712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33" name="Text 31"/>
          <p:cNvSpPr/>
          <p:nvPr/>
        </p:nvSpPr>
        <p:spPr>
          <a:xfrm>
            <a:off x="4784675" y="3590925"/>
            <a:ext cx="167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Pilot partner onboarding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4441775" y="4791075"/>
            <a:ext cx="3305175" cy="419100"/>
          </a:xfrm>
          <a:custGeom>
            <a:avLst/>
            <a:gdLst/>
            <a:ahLst/>
            <a:cxnLst/>
            <a:rect l="l" t="t" r="r" b="b"/>
            <a:pathLst>
              <a:path w="3305175" h="419100">
                <a:moveTo>
                  <a:pt x="114301" y="0"/>
                </a:moveTo>
                <a:lnTo>
                  <a:pt x="3190874" y="0"/>
                </a:lnTo>
                <a:cubicBezTo>
                  <a:pt x="3253958" y="0"/>
                  <a:pt x="3305175" y="51217"/>
                  <a:pt x="3305175" y="114301"/>
                </a:cubicBezTo>
                <a:lnTo>
                  <a:pt x="3305175" y="304799"/>
                </a:lnTo>
                <a:cubicBezTo>
                  <a:pt x="3305175" y="367883"/>
                  <a:pt x="3253958" y="419100"/>
                  <a:pt x="3190874" y="419100"/>
                </a:cubicBezTo>
                <a:lnTo>
                  <a:pt x="114301" y="419100"/>
                </a:lnTo>
                <a:cubicBezTo>
                  <a:pt x="51217" y="419100"/>
                  <a:pt x="0" y="367883"/>
                  <a:pt x="0" y="304799"/>
                </a:cubicBezTo>
                <a:lnTo>
                  <a:pt x="0" y="114301"/>
                </a:lnTo>
                <a:cubicBezTo>
                  <a:pt x="0" y="51217"/>
                  <a:pt x="51217" y="0"/>
                  <a:pt x="114301" y="0"/>
                </a:cubicBezTo>
                <a:close/>
              </a:path>
            </a:pathLst>
          </a:custGeom>
          <a:solidFill>
            <a:srgbClr val="3D8B8B">
              <a:alpha val="5098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4556075" y="4905375"/>
            <a:ext cx="31432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Output: Production-ready benchmark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8107263" y="1985963"/>
            <a:ext cx="3695700" cy="3419475"/>
          </a:xfrm>
          <a:custGeom>
            <a:avLst/>
            <a:gdLst/>
            <a:ahLst/>
            <a:cxnLst/>
            <a:rect l="l" t="t" r="r" b="b"/>
            <a:pathLst>
              <a:path w="3695700" h="3419475">
                <a:moveTo>
                  <a:pt x="152406" y="0"/>
                </a:moveTo>
                <a:lnTo>
                  <a:pt x="3543294" y="0"/>
                </a:lnTo>
                <a:cubicBezTo>
                  <a:pt x="3627409" y="0"/>
                  <a:pt x="3695700" y="68291"/>
                  <a:pt x="3695700" y="152406"/>
                </a:cubicBezTo>
                <a:lnTo>
                  <a:pt x="3695700" y="3267069"/>
                </a:lnTo>
                <a:cubicBezTo>
                  <a:pt x="3695700" y="3351184"/>
                  <a:pt x="3627409" y="3419475"/>
                  <a:pt x="3543294" y="3419475"/>
                </a:cubicBezTo>
                <a:lnTo>
                  <a:pt x="152406" y="3419475"/>
                </a:lnTo>
                <a:cubicBezTo>
                  <a:pt x="68291" y="3419475"/>
                  <a:pt x="0" y="3351184"/>
                  <a:pt x="0" y="3267069"/>
                </a:cubicBezTo>
                <a:lnTo>
                  <a:pt x="0" y="152406"/>
                </a:lnTo>
                <a:cubicBezTo>
                  <a:pt x="0" y="68291"/>
                  <a:pt x="68291" y="0"/>
                  <a:pt x="152406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8302526" y="218122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6C757D"/>
          </a:solidFill>
          <a:ln/>
        </p:spPr>
      </p:sp>
      <p:sp>
        <p:nvSpPr>
          <p:cNvPr id="38" name="Text 36"/>
          <p:cNvSpPr/>
          <p:nvPr/>
        </p:nvSpPr>
        <p:spPr>
          <a:xfrm>
            <a:off x="8399711" y="2295525"/>
            <a:ext cx="457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M3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8950226" y="2219325"/>
            <a:ext cx="7048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Scale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8950226" y="2486025"/>
            <a:ext cx="6762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~6 months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8302526" y="28860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8366820" y="294322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43" name="Text 41"/>
          <p:cNvSpPr/>
          <p:nvPr/>
        </p:nvSpPr>
        <p:spPr>
          <a:xfrm>
            <a:off x="8645426" y="2867025"/>
            <a:ext cx="12287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Scale-out release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8302526" y="324802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8366820" y="330517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46" name="Text 44"/>
          <p:cNvSpPr/>
          <p:nvPr/>
        </p:nvSpPr>
        <p:spPr>
          <a:xfrm>
            <a:off x="8645426" y="3228975"/>
            <a:ext cx="1790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Public leaderboard launch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8302526" y="36099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8366820" y="3667125"/>
            <a:ext cx="100013" cy="114300"/>
          </a:xfrm>
          <a:custGeom>
            <a:avLst/>
            <a:gdLst/>
            <a:ahLst/>
            <a:cxnLst/>
            <a:rect l="l" t="t" r="r" b="b"/>
            <a:pathLst>
              <a:path w="100013" h="114300">
                <a:moveTo>
                  <a:pt x="97066" y="15649"/>
                </a:moveTo>
                <a:cubicBezTo>
                  <a:pt x="100258" y="17971"/>
                  <a:pt x="100972" y="22436"/>
                  <a:pt x="98651" y="25628"/>
                </a:cubicBezTo>
                <a:lnTo>
                  <a:pt x="41501" y="104209"/>
                </a:lnTo>
                <a:cubicBezTo>
                  <a:pt x="40273" y="105906"/>
                  <a:pt x="38375" y="106955"/>
                  <a:pt x="36277" y="107134"/>
                </a:cubicBezTo>
                <a:cubicBezTo>
                  <a:pt x="34178" y="107313"/>
                  <a:pt x="32147" y="106531"/>
                  <a:pt x="30673" y="105058"/>
                </a:cubicBezTo>
                <a:lnTo>
                  <a:pt x="2098" y="76483"/>
                </a:lnTo>
                <a:cubicBezTo>
                  <a:pt x="-692" y="73692"/>
                  <a:pt x="-692" y="69160"/>
                  <a:pt x="2098" y="66370"/>
                </a:cubicBezTo>
                <a:cubicBezTo>
                  <a:pt x="4889" y="63579"/>
                  <a:pt x="9421" y="63579"/>
                  <a:pt x="12211" y="66370"/>
                </a:cubicBezTo>
                <a:lnTo>
                  <a:pt x="34870" y="89029"/>
                </a:lnTo>
                <a:lnTo>
                  <a:pt x="87109" y="17212"/>
                </a:lnTo>
                <a:cubicBezTo>
                  <a:pt x="89431" y="14020"/>
                  <a:pt x="93896" y="13305"/>
                  <a:pt x="97088" y="1562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49" name="Text 47"/>
          <p:cNvSpPr/>
          <p:nvPr/>
        </p:nvSpPr>
        <p:spPr>
          <a:xfrm>
            <a:off x="8645426" y="3590925"/>
            <a:ext cx="12287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Paper submission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8302526" y="4791075"/>
            <a:ext cx="3305175" cy="419100"/>
          </a:xfrm>
          <a:custGeom>
            <a:avLst/>
            <a:gdLst/>
            <a:ahLst/>
            <a:cxnLst/>
            <a:rect l="l" t="t" r="r" b="b"/>
            <a:pathLst>
              <a:path w="3305175" h="419100">
                <a:moveTo>
                  <a:pt x="114301" y="0"/>
                </a:moveTo>
                <a:lnTo>
                  <a:pt x="3190874" y="0"/>
                </a:lnTo>
                <a:cubicBezTo>
                  <a:pt x="3253958" y="0"/>
                  <a:pt x="3305175" y="51217"/>
                  <a:pt x="3305175" y="114301"/>
                </a:cubicBezTo>
                <a:lnTo>
                  <a:pt x="3305175" y="304799"/>
                </a:lnTo>
                <a:cubicBezTo>
                  <a:pt x="3305175" y="367883"/>
                  <a:pt x="3253958" y="419100"/>
                  <a:pt x="3190874" y="419100"/>
                </a:cubicBezTo>
                <a:lnTo>
                  <a:pt x="114301" y="419100"/>
                </a:lnTo>
                <a:cubicBezTo>
                  <a:pt x="51217" y="419100"/>
                  <a:pt x="0" y="367883"/>
                  <a:pt x="0" y="304799"/>
                </a:cubicBezTo>
                <a:lnTo>
                  <a:pt x="0" y="114301"/>
                </a:lnTo>
                <a:cubicBezTo>
                  <a:pt x="0" y="51217"/>
                  <a:pt x="51217" y="0"/>
                  <a:pt x="114301" y="0"/>
                </a:cubicBezTo>
                <a:close/>
              </a:path>
            </a:pathLst>
          </a:custGeom>
          <a:solidFill>
            <a:srgbClr val="6C757D">
              <a:alpha val="5098"/>
            </a:srgbClr>
          </a:solidFill>
          <a:ln/>
        </p:spPr>
      </p:sp>
      <p:sp>
        <p:nvSpPr>
          <p:cNvPr id="51" name="Text 49"/>
          <p:cNvSpPr/>
          <p:nvPr/>
        </p:nvSpPr>
        <p:spPr>
          <a:xfrm>
            <a:off x="8416826" y="4905375"/>
            <a:ext cx="31432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Output: Industry standard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381000" y="5562600"/>
            <a:ext cx="11430000" cy="914400"/>
          </a:xfrm>
          <a:custGeom>
            <a:avLst/>
            <a:gdLst/>
            <a:ahLst/>
            <a:cxnLst/>
            <a:rect l="l" t="t" r="r" b="b"/>
            <a:pathLst>
              <a:path w="11430000" h="914400">
                <a:moveTo>
                  <a:pt x="152403" y="0"/>
                </a:moveTo>
                <a:lnTo>
                  <a:pt x="11277597" y="0"/>
                </a:lnTo>
                <a:cubicBezTo>
                  <a:pt x="11361767" y="0"/>
                  <a:pt x="11430000" y="68233"/>
                  <a:pt x="11430000" y="152403"/>
                </a:cubicBezTo>
                <a:lnTo>
                  <a:pt x="11430000" y="761997"/>
                </a:lnTo>
                <a:cubicBezTo>
                  <a:pt x="11430000" y="846167"/>
                  <a:pt x="11361767" y="914400"/>
                  <a:pt x="11277597" y="914400"/>
                </a:cubicBezTo>
                <a:lnTo>
                  <a:pt x="152403" y="914400"/>
                </a:lnTo>
                <a:cubicBezTo>
                  <a:pt x="68290" y="914400"/>
                  <a:pt x="0" y="846110"/>
                  <a:pt x="0" y="7619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3D8B8B"/>
              </a:gs>
            </a:gsLst>
            <a:lin ang="0" scaled="1"/>
          </a:gradFill>
          <a:ln/>
        </p:spPr>
      </p:sp>
      <p:sp>
        <p:nvSpPr>
          <p:cNvPr id="53" name="Shape 51"/>
          <p:cNvSpPr/>
          <p:nvPr/>
        </p:nvSpPr>
        <p:spPr>
          <a:xfrm>
            <a:off x="614363" y="5848350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342900" h="342900">
                <a:moveTo>
                  <a:pt x="85725" y="214313"/>
                </a:moveTo>
                <a:lnTo>
                  <a:pt x="16408" y="214313"/>
                </a:lnTo>
                <a:cubicBezTo>
                  <a:pt x="-268" y="214313"/>
                  <a:pt x="-10515" y="196163"/>
                  <a:pt x="-1942" y="181831"/>
                </a:cubicBezTo>
                <a:lnTo>
                  <a:pt x="33486" y="122761"/>
                </a:lnTo>
                <a:cubicBezTo>
                  <a:pt x="39313" y="113050"/>
                  <a:pt x="49761" y="107156"/>
                  <a:pt x="61079" y="107156"/>
                </a:cubicBezTo>
                <a:lnTo>
                  <a:pt x="124703" y="107156"/>
                </a:lnTo>
                <a:cubicBezTo>
                  <a:pt x="175669" y="20828"/>
                  <a:pt x="251683" y="16475"/>
                  <a:pt x="302515" y="23909"/>
                </a:cubicBezTo>
                <a:cubicBezTo>
                  <a:pt x="311088" y="25182"/>
                  <a:pt x="317785" y="31879"/>
                  <a:pt x="318991" y="40385"/>
                </a:cubicBezTo>
                <a:cubicBezTo>
                  <a:pt x="326425" y="91217"/>
                  <a:pt x="322072" y="167231"/>
                  <a:pt x="235744" y="218197"/>
                </a:cubicBezTo>
                <a:lnTo>
                  <a:pt x="235744" y="281821"/>
                </a:lnTo>
                <a:cubicBezTo>
                  <a:pt x="235744" y="293139"/>
                  <a:pt x="229850" y="303587"/>
                  <a:pt x="220139" y="309414"/>
                </a:cubicBezTo>
                <a:lnTo>
                  <a:pt x="161069" y="344842"/>
                </a:lnTo>
                <a:cubicBezTo>
                  <a:pt x="146804" y="353415"/>
                  <a:pt x="128588" y="343101"/>
                  <a:pt x="128588" y="326492"/>
                </a:cubicBezTo>
                <a:lnTo>
                  <a:pt x="128588" y="257175"/>
                </a:lnTo>
                <a:cubicBezTo>
                  <a:pt x="128588" y="233534"/>
                  <a:pt x="109366" y="214313"/>
                  <a:pt x="85725" y="214313"/>
                </a:cubicBezTo>
                <a:lnTo>
                  <a:pt x="85658" y="214313"/>
                </a:lnTo>
                <a:close/>
                <a:moveTo>
                  <a:pt x="267891" y="107156"/>
                </a:moveTo>
                <a:cubicBezTo>
                  <a:pt x="267891" y="89414"/>
                  <a:pt x="253486" y="75009"/>
                  <a:pt x="235744" y="75009"/>
                </a:cubicBezTo>
                <a:cubicBezTo>
                  <a:pt x="218001" y="75009"/>
                  <a:pt x="203597" y="89414"/>
                  <a:pt x="203597" y="107156"/>
                </a:cubicBezTo>
                <a:cubicBezTo>
                  <a:pt x="203597" y="124899"/>
                  <a:pt x="218001" y="139303"/>
                  <a:pt x="235744" y="139303"/>
                </a:cubicBezTo>
                <a:cubicBezTo>
                  <a:pt x="253486" y="139303"/>
                  <a:pt x="267891" y="124899"/>
                  <a:pt x="267891" y="107156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54" name="Text 52"/>
          <p:cNvSpPr/>
          <p:nvPr/>
        </p:nvSpPr>
        <p:spPr>
          <a:xfrm>
            <a:off x="1190625" y="5753100"/>
            <a:ext cx="56102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Evolution Path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1190625" y="6057900"/>
            <a:ext cx="55911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5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Open-source benchmark → Hosted evaluation service → Safety audit infrastructure</a:t>
            </a:r>
            <a:endParaRPr lang="en-US" sz="1600" dirty="0"/>
          </a:p>
        </p:txBody>
      </p:sp>
      <p:sp>
        <p:nvSpPr>
          <p:cNvPr id="56" name="Text 54"/>
          <p:cNvSpPr/>
          <p:nvPr/>
        </p:nvSpPr>
        <p:spPr>
          <a:xfrm>
            <a:off x="10020449" y="5753100"/>
            <a:ext cx="5715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6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10058549" y="6096000"/>
            <a:ext cx="4953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Months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10753725" y="5791200"/>
            <a:ext cx="19050" cy="457200"/>
          </a:xfrm>
          <a:custGeom>
            <a:avLst/>
            <a:gdLst/>
            <a:ahLst/>
            <a:cxnLst/>
            <a:rect l="l" t="t" r="r" b="b"/>
            <a:pathLst>
              <a:path w="19050" h="457200">
                <a:moveTo>
                  <a:pt x="0" y="0"/>
                </a:moveTo>
                <a:lnTo>
                  <a:pt x="19050" y="0"/>
                </a:lnTo>
                <a:lnTo>
                  <a:pt x="19050" y="457200"/>
                </a:lnTo>
                <a:lnTo>
                  <a:pt x="0" y="457200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30196"/>
            </a:srgbClr>
          </a:solidFill>
          <a:ln/>
        </p:spPr>
      </p:sp>
      <p:sp>
        <p:nvSpPr>
          <p:cNvPr id="59" name="Text 57"/>
          <p:cNvSpPr/>
          <p:nvPr/>
        </p:nvSpPr>
        <p:spPr>
          <a:xfrm>
            <a:off x="10929938" y="5753100"/>
            <a:ext cx="7620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</a:t>
            </a:r>
            <a:endParaRPr lang="en-US" sz="1600" dirty="0"/>
          </a:p>
        </p:txBody>
      </p:sp>
      <p:sp>
        <p:nvSpPr>
          <p:cNvPr id="60" name="Text 58"/>
          <p:cNvSpPr/>
          <p:nvPr/>
        </p:nvSpPr>
        <p:spPr>
          <a:xfrm>
            <a:off x="10968038" y="6096000"/>
            <a:ext cx="685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Milestones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Partnership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11658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Ask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00050" y="1409700"/>
            <a:ext cx="5619750" cy="2047875"/>
          </a:xfrm>
          <a:custGeom>
            <a:avLst/>
            <a:gdLst/>
            <a:ahLst/>
            <a:cxnLst/>
            <a:rect l="l" t="t" r="r" b="b"/>
            <a:pathLst>
              <a:path w="5619750" h="2047875">
                <a:moveTo>
                  <a:pt x="38100" y="0"/>
                </a:moveTo>
                <a:lnTo>
                  <a:pt x="5467347" y="0"/>
                </a:lnTo>
                <a:cubicBezTo>
                  <a:pt x="5551461" y="0"/>
                  <a:pt x="5619750" y="68289"/>
                  <a:pt x="5619750" y="152403"/>
                </a:cubicBezTo>
                <a:lnTo>
                  <a:pt x="5619750" y="1895472"/>
                </a:lnTo>
                <a:cubicBezTo>
                  <a:pt x="5619750" y="1979586"/>
                  <a:pt x="5551461" y="2047875"/>
                  <a:pt x="5467347" y="2047875"/>
                </a:cubicBezTo>
                <a:lnTo>
                  <a:pt x="38100" y="2047875"/>
                </a:lnTo>
                <a:cubicBezTo>
                  <a:pt x="17072" y="2047875"/>
                  <a:pt x="0" y="2030803"/>
                  <a:pt x="0" y="20097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00050" y="1409700"/>
            <a:ext cx="38100" cy="2047875"/>
          </a:xfrm>
          <a:custGeom>
            <a:avLst/>
            <a:gdLst/>
            <a:ahLst/>
            <a:cxnLst/>
            <a:rect l="l" t="t" r="r" b="b"/>
            <a:pathLst>
              <a:path w="38100" h="2047875">
                <a:moveTo>
                  <a:pt x="38100" y="0"/>
                </a:moveTo>
                <a:lnTo>
                  <a:pt x="38100" y="0"/>
                </a:lnTo>
                <a:lnTo>
                  <a:pt x="38100" y="2047875"/>
                </a:lnTo>
                <a:lnTo>
                  <a:pt x="38100" y="2047875"/>
                </a:lnTo>
                <a:cubicBezTo>
                  <a:pt x="17072" y="2047875"/>
                  <a:pt x="0" y="2030803"/>
                  <a:pt x="0" y="20097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6" name="Shape 4"/>
          <p:cNvSpPr/>
          <p:nvPr/>
        </p:nvSpPr>
        <p:spPr>
          <a:xfrm>
            <a:off x="609600" y="160020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7" name="Shape 5"/>
          <p:cNvSpPr/>
          <p:nvPr/>
        </p:nvSpPr>
        <p:spPr>
          <a:xfrm>
            <a:off x="747713" y="1752600"/>
            <a:ext cx="257175" cy="228600"/>
          </a:xfrm>
          <a:custGeom>
            <a:avLst/>
            <a:gdLst/>
            <a:ahLst/>
            <a:cxnLst/>
            <a:rect l="l" t="t" r="r" b="b"/>
            <a:pathLst>
              <a:path w="257175" h="228600">
                <a:moveTo>
                  <a:pt x="57150" y="28575"/>
                </a:moveTo>
                <a:cubicBezTo>
                  <a:pt x="57150" y="12814"/>
                  <a:pt x="69964" y="0"/>
                  <a:pt x="85725" y="0"/>
                </a:cubicBezTo>
                <a:lnTo>
                  <a:pt x="171450" y="0"/>
                </a:lnTo>
                <a:cubicBezTo>
                  <a:pt x="187211" y="0"/>
                  <a:pt x="200025" y="12814"/>
                  <a:pt x="200025" y="28575"/>
                </a:cubicBezTo>
                <a:lnTo>
                  <a:pt x="200025" y="57150"/>
                </a:lnTo>
                <a:lnTo>
                  <a:pt x="228600" y="57150"/>
                </a:lnTo>
                <a:cubicBezTo>
                  <a:pt x="244361" y="57150"/>
                  <a:pt x="257175" y="69964"/>
                  <a:pt x="257175" y="85725"/>
                </a:cubicBezTo>
                <a:lnTo>
                  <a:pt x="257175" y="200025"/>
                </a:lnTo>
                <a:cubicBezTo>
                  <a:pt x="257175" y="215786"/>
                  <a:pt x="244361" y="228600"/>
                  <a:pt x="228600" y="228600"/>
                </a:cubicBezTo>
                <a:lnTo>
                  <a:pt x="28575" y="228600"/>
                </a:lnTo>
                <a:cubicBezTo>
                  <a:pt x="12814" y="228600"/>
                  <a:pt x="0" y="215786"/>
                  <a:pt x="0" y="200025"/>
                </a:cubicBezTo>
                <a:lnTo>
                  <a:pt x="0" y="85725"/>
                </a:lnTo>
                <a:cubicBezTo>
                  <a:pt x="0" y="69964"/>
                  <a:pt x="12814" y="57150"/>
                  <a:pt x="28575" y="57150"/>
                </a:cubicBezTo>
                <a:lnTo>
                  <a:pt x="57150" y="57150"/>
                </a:lnTo>
                <a:lnTo>
                  <a:pt x="57150" y="28575"/>
                </a:lnTo>
                <a:close/>
                <a:moveTo>
                  <a:pt x="121444" y="157163"/>
                </a:moveTo>
                <a:cubicBezTo>
                  <a:pt x="113541" y="157163"/>
                  <a:pt x="107156" y="163547"/>
                  <a:pt x="107156" y="171450"/>
                </a:cubicBezTo>
                <a:lnTo>
                  <a:pt x="107156" y="207169"/>
                </a:lnTo>
                <a:lnTo>
                  <a:pt x="150019" y="207169"/>
                </a:lnTo>
                <a:lnTo>
                  <a:pt x="150019" y="171450"/>
                </a:lnTo>
                <a:cubicBezTo>
                  <a:pt x="150019" y="163547"/>
                  <a:pt x="143634" y="157163"/>
                  <a:pt x="135731" y="157163"/>
                </a:cubicBezTo>
                <a:lnTo>
                  <a:pt x="121444" y="157163"/>
                </a:lnTo>
                <a:close/>
                <a:moveTo>
                  <a:pt x="57150" y="164306"/>
                </a:moveTo>
                <a:lnTo>
                  <a:pt x="57150" y="150019"/>
                </a:lnTo>
                <a:cubicBezTo>
                  <a:pt x="57150" y="146090"/>
                  <a:pt x="53935" y="142875"/>
                  <a:pt x="50006" y="142875"/>
                </a:cubicBezTo>
                <a:lnTo>
                  <a:pt x="35719" y="142875"/>
                </a:lnTo>
                <a:cubicBezTo>
                  <a:pt x="31790" y="142875"/>
                  <a:pt x="28575" y="146090"/>
                  <a:pt x="28575" y="150019"/>
                </a:cubicBezTo>
                <a:lnTo>
                  <a:pt x="28575" y="164306"/>
                </a:lnTo>
                <a:cubicBezTo>
                  <a:pt x="28575" y="168235"/>
                  <a:pt x="31790" y="171450"/>
                  <a:pt x="35719" y="171450"/>
                </a:cubicBezTo>
                <a:lnTo>
                  <a:pt x="50006" y="171450"/>
                </a:lnTo>
                <a:cubicBezTo>
                  <a:pt x="53935" y="171450"/>
                  <a:pt x="57150" y="168235"/>
                  <a:pt x="57150" y="164306"/>
                </a:cubicBezTo>
                <a:close/>
                <a:moveTo>
                  <a:pt x="50006" y="114300"/>
                </a:moveTo>
                <a:cubicBezTo>
                  <a:pt x="53935" y="114300"/>
                  <a:pt x="57150" y="111085"/>
                  <a:pt x="57150" y="107156"/>
                </a:cubicBezTo>
                <a:lnTo>
                  <a:pt x="57150" y="92869"/>
                </a:lnTo>
                <a:cubicBezTo>
                  <a:pt x="57150" y="88940"/>
                  <a:pt x="53935" y="85725"/>
                  <a:pt x="50006" y="85725"/>
                </a:cubicBezTo>
                <a:lnTo>
                  <a:pt x="35719" y="85725"/>
                </a:lnTo>
                <a:cubicBezTo>
                  <a:pt x="31790" y="85725"/>
                  <a:pt x="28575" y="88940"/>
                  <a:pt x="28575" y="92869"/>
                </a:cubicBezTo>
                <a:lnTo>
                  <a:pt x="28575" y="107156"/>
                </a:lnTo>
                <a:cubicBezTo>
                  <a:pt x="28575" y="111085"/>
                  <a:pt x="31790" y="114300"/>
                  <a:pt x="35719" y="114300"/>
                </a:cubicBezTo>
                <a:lnTo>
                  <a:pt x="50006" y="114300"/>
                </a:lnTo>
                <a:close/>
                <a:moveTo>
                  <a:pt x="228600" y="164306"/>
                </a:moveTo>
                <a:lnTo>
                  <a:pt x="228600" y="150019"/>
                </a:lnTo>
                <a:cubicBezTo>
                  <a:pt x="228600" y="146090"/>
                  <a:pt x="225385" y="142875"/>
                  <a:pt x="221456" y="142875"/>
                </a:cubicBezTo>
                <a:lnTo>
                  <a:pt x="207169" y="142875"/>
                </a:lnTo>
                <a:cubicBezTo>
                  <a:pt x="203240" y="142875"/>
                  <a:pt x="200025" y="146090"/>
                  <a:pt x="200025" y="150019"/>
                </a:cubicBezTo>
                <a:lnTo>
                  <a:pt x="200025" y="164306"/>
                </a:lnTo>
                <a:cubicBezTo>
                  <a:pt x="200025" y="168235"/>
                  <a:pt x="203240" y="171450"/>
                  <a:pt x="207169" y="171450"/>
                </a:cubicBezTo>
                <a:lnTo>
                  <a:pt x="221456" y="171450"/>
                </a:lnTo>
                <a:cubicBezTo>
                  <a:pt x="225385" y="171450"/>
                  <a:pt x="228600" y="168235"/>
                  <a:pt x="228600" y="164306"/>
                </a:cubicBezTo>
                <a:close/>
                <a:moveTo>
                  <a:pt x="221456" y="114300"/>
                </a:moveTo>
                <a:cubicBezTo>
                  <a:pt x="225385" y="114300"/>
                  <a:pt x="228600" y="111085"/>
                  <a:pt x="228600" y="107156"/>
                </a:cubicBezTo>
                <a:lnTo>
                  <a:pt x="228600" y="92869"/>
                </a:lnTo>
                <a:cubicBezTo>
                  <a:pt x="228600" y="88940"/>
                  <a:pt x="225385" y="85725"/>
                  <a:pt x="221456" y="85725"/>
                </a:cubicBezTo>
                <a:lnTo>
                  <a:pt x="207169" y="85725"/>
                </a:lnTo>
                <a:cubicBezTo>
                  <a:pt x="203240" y="85725"/>
                  <a:pt x="200025" y="88940"/>
                  <a:pt x="200025" y="92869"/>
                </a:cubicBezTo>
                <a:lnTo>
                  <a:pt x="200025" y="107156"/>
                </a:lnTo>
                <a:cubicBezTo>
                  <a:pt x="200025" y="111085"/>
                  <a:pt x="203240" y="114300"/>
                  <a:pt x="207169" y="114300"/>
                </a:cubicBezTo>
                <a:lnTo>
                  <a:pt x="221456" y="114300"/>
                </a:lnTo>
                <a:close/>
                <a:moveTo>
                  <a:pt x="117872" y="46434"/>
                </a:moveTo>
                <a:lnTo>
                  <a:pt x="117872" y="60722"/>
                </a:lnTo>
                <a:lnTo>
                  <a:pt x="103584" y="60722"/>
                </a:lnTo>
                <a:cubicBezTo>
                  <a:pt x="99655" y="60722"/>
                  <a:pt x="96441" y="63937"/>
                  <a:pt x="96441" y="67866"/>
                </a:cubicBezTo>
                <a:lnTo>
                  <a:pt x="96441" y="75009"/>
                </a:lnTo>
                <a:cubicBezTo>
                  <a:pt x="96441" y="78938"/>
                  <a:pt x="99655" y="82153"/>
                  <a:pt x="103584" y="82153"/>
                </a:cubicBezTo>
                <a:lnTo>
                  <a:pt x="117872" y="82153"/>
                </a:lnTo>
                <a:lnTo>
                  <a:pt x="117872" y="96441"/>
                </a:lnTo>
                <a:cubicBezTo>
                  <a:pt x="117872" y="100370"/>
                  <a:pt x="121087" y="103584"/>
                  <a:pt x="125016" y="103584"/>
                </a:cubicBezTo>
                <a:lnTo>
                  <a:pt x="132159" y="103584"/>
                </a:lnTo>
                <a:cubicBezTo>
                  <a:pt x="136088" y="103584"/>
                  <a:pt x="139303" y="100370"/>
                  <a:pt x="139303" y="96441"/>
                </a:cubicBezTo>
                <a:lnTo>
                  <a:pt x="139303" y="82153"/>
                </a:lnTo>
                <a:lnTo>
                  <a:pt x="153591" y="82153"/>
                </a:lnTo>
                <a:cubicBezTo>
                  <a:pt x="157520" y="82153"/>
                  <a:pt x="160734" y="78938"/>
                  <a:pt x="160734" y="75009"/>
                </a:cubicBezTo>
                <a:lnTo>
                  <a:pt x="160734" y="67866"/>
                </a:lnTo>
                <a:cubicBezTo>
                  <a:pt x="160734" y="63937"/>
                  <a:pt x="157520" y="60722"/>
                  <a:pt x="153591" y="60722"/>
                </a:cubicBezTo>
                <a:lnTo>
                  <a:pt x="139303" y="60722"/>
                </a:lnTo>
                <a:lnTo>
                  <a:pt x="139303" y="46434"/>
                </a:lnTo>
                <a:cubicBezTo>
                  <a:pt x="139303" y="42505"/>
                  <a:pt x="136088" y="39291"/>
                  <a:pt x="132159" y="39291"/>
                </a:cubicBezTo>
                <a:lnTo>
                  <a:pt x="125016" y="39291"/>
                </a:lnTo>
                <a:cubicBezTo>
                  <a:pt x="121087" y="39291"/>
                  <a:pt x="117872" y="42505"/>
                  <a:pt x="117872" y="46434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8" name="Text 6"/>
          <p:cNvSpPr/>
          <p:nvPr/>
        </p:nvSpPr>
        <p:spPr>
          <a:xfrm>
            <a:off x="1295400" y="1600200"/>
            <a:ext cx="16478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NHS Introductions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95400" y="1943100"/>
            <a:ext cx="16287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Digital health leaders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09600" y="2324100"/>
            <a:ext cx="5295900" cy="9429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Introductions to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UK digital health decision makers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within NHS and digital mental health programs. Access to procurement and safety evaluation stakeholders.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191250" y="1409700"/>
            <a:ext cx="5619750" cy="2047875"/>
          </a:xfrm>
          <a:custGeom>
            <a:avLst/>
            <a:gdLst/>
            <a:ahLst/>
            <a:cxnLst/>
            <a:rect l="l" t="t" r="r" b="b"/>
            <a:pathLst>
              <a:path w="5619750" h="2047875">
                <a:moveTo>
                  <a:pt x="38100" y="0"/>
                </a:moveTo>
                <a:lnTo>
                  <a:pt x="5467347" y="0"/>
                </a:lnTo>
                <a:cubicBezTo>
                  <a:pt x="5551461" y="0"/>
                  <a:pt x="5619750" y="68289"/>
                  <a:pt x="5619750" y="152403"/>
                </a:cubicBezTo>
                <a:lnTo>
                  <a:pt x="5619750" y="1895472"/>
                </a:lnTo>
                <a:cubicBezTo>
                  <a:pt x="5619750" y="1979586"/>
                  <a:pt x="5551461" y="2047875"/>
                  <a:pt x="5467347" y="2047875"/>
                </a:cubicBezTo>
                <a:lnTo>
                  <a:pt x="38100" y="2047875"/>
                </a:lnTo>
                <a:cubicBezTo>
                  <a:pt x="17072" y="2047875"/>
                  <a:pt x="0" y="2030803"/>
                  <a:pt x="0" y="20097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191250" y="1409700"/>
            <a:ext cx="38100" cy="2047875"/>
          </a:xfrm>
          <a:custGeom>
            <a:avLst/>
            <a:gdLst/>
            <a:ahLst/>
            <a:cxnLst/>
            <a:rect l="l" t="t" r="r" b="b"/>
            <a:pathLst>
              <a:path w="38100" h="2047875">
                <a:moveTo>
                  <a:pt x="38100" y="0"/>
                </a:moveTo>
                <a:lnTo>
                  <a:pt x="38100" y="0"/>
                </a:lnTo>
                <a:lnTo>
                  <a:pt x="38100" y="2047875"/>
                </a:lnTo>
                <a:lnTo>
                  <a:pt x="38100" y="2047875"/>
                </a:lnTo>
                <a:cubicBezTo>
                  <a:pt x="17072" y="2047875"/>
                  <a:pt x="0" y="2030803"/>
                  <a:pt x="0" y="20097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0" y="160020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4" name="Shape 12"/>
          <p:cNvSpPr/>
          <p:nvPr/>
        </p:nvSpPr>
        <p:spPr>
          <a:xfrm>
            <a:off x="6567488" y="1752600"/>
            <a:ext cx="200025" cy="228600"/>
          </a:xfrm>
          <a:custGeom>
            <a:avLst/>
            <a:gdLst/>
            <a:ahLst/>
            <a:cxnLst/>
            <a:rect l="l" t="t" r="r" b="b"/>
            <a:pathLst>
              <a:path w="200025" h="228600">
                <a:moveTo>
                  <a:pt x="100013" y="3572"/>
                </a:moveTo>
                <a:cubicBezTo>
                  <a:pt x="70442" y="3572"/>
                  <a:pt x="46434" y="27579"/>
                  <a:pt x="46434" y="57150"/>
                </a:cubicBezTo>
                <a:cubicBezTo>
                  <a:pt x="46434" y="86721"/>
                  <a:pt x="70442" y="110728"/>
                  <a:pt x="100012" y="110728"/>
                </a:cubicBezTo>
                <a:cubicBezTo>
                  <a:pt x="129583" y="110728"/>
                  <a:pt x="153591" y="86721"/>
                  <a:pt x="153591" y="57150"/>
                </a:cubicBezTo>
                <a:cubicBezTo>
                  <a:pt x="153591" y="27579"/>
                  <a:pt x="129583" y="3572"/>
                  <a:pt x="100013" y="3572"/>
                </a:cubicBezTo>
                <a:close/>
                <a:moveTo>
                  <a:pt x="126802" y="143232"/>
                </a:moveTo>
                <a:cubicBezTo>
                  <a:pt x="124391" y="143009"/>
                  <a:pt x="121890" y="142875"/>
                  <a:pt x="119390" y="142875"/>
                </a:cubicBezTo>
                <a:lnTo>
                  <a:pt x="80590" y="142875"/>
                </a:lnTo>
                <a:cubicBezTo>
                  <a:pt x="78090" y="142875"/>
                  <a:pt x="75634" y="143009"/>
                  <a:pt x="73179" y="143232"/>
                </a:cubicBezTo>
                <a:lnTo>
                  <a:pt x="73179" y="173370"/>
                </a:lnTo>
                <a:cubicBezTo>
                  <a:pt x="80546" y="176763"/>
                  <a:pt x="85680" y="184219"/>
                  <a:pt x="85680" y="192837"/>
                </a:cubicBezTo>
                <a:cubicBezTo>
                  <a:pt x="85680" y="204668"/>
                  <a:pt x="76081" y="214268"/>
                  <a:pt x="64249" y="214268"/>
                </a:cubicBezTo>
                <a:cubicBezTo>
                  <a:pt x="52417" y="214268"/>
                  <a:pt x="42818" y="204668"/>
                  <a:pt x="42818" y="192837"/>
                </a:cubicBezTo>
                <a:cubicBezTo>
                  <a:pt x="42818" y="184175"/>
                  <a:pt x="47952" y="176719"/>
                  <a:pt x="55319" y="173370"/>
                </a:cubicBezTo>
                <a:lnTo>
                  <a:pt x="55319" y="147295"/>
                </a:lnTo>
                <a:cubicBezTo>
                  <a:pt x="27236" y="157609"/>
                  <a:pt x="7144" y="184666"/>
                  <a:pt x="7144" y="216366"/>
                </a:cubicBezTo>
                <a:cubicBezTo>
                  <a:pt x="7144" y="223108"/>
                  <a:pt x="12636" y="228600"/>
                  <a:pt x="19377" y="228600"/>
                </a:cubicBezTo>
                <a:lnTo>
                  <a:pt x="180603" y="228600"/>
                </a:lnTo>
                <a:cubicBezTo>
                  <a:pt x="187345" y="228600"/>
                  <a:pt x="192837" y="223108"/>
                  <a:pt x="192837" y="216366"/>
                </a:cubicBezTo>
                <a:cubicBezTo>
                  <a:pt x="192837" y="184666"/>
                  <a:pt x="172745" y="157654"/>
                  <a:pt x="144616" y="147340"/>
                </a:cubicBezTo>
                <a:lnTo>
                  <a:pt x="144616" y="164038"/>
                </a:lnTo>
                <a:cubicBezTo>
                  <a:pt x="155019" y="167700"/>
                  <a:pt x="162476" y="177656"/>
                  <a:pt x="162476" y="189309"/>
                </a:cubicBezTo>
                <a:lnTo>
                  <a:pt x="162476" y="203597"/>
                </a:lnTo>
                <a:cubicBezTo>
                  <a:pt x="162476" y="208508"/>
                  <a:pt x="158457" y="212527"/>
                  <a:pt x="153546" y="212527"/>
                </a:cubicBezTo>
                <a:cubicBezTo>
                  <a:pt x="148635" y="212527"/>
                  <a:pt x="144616" y="208508"/>
                  <a:pt x="144616" y="203597"/>
                </a:cubicBezTo>
                <a:lnTo>
                  <a:pt x="144616" y="189309"/>
                </a:lnTo>
                <a:cubicBezTo>
                  <a:pt x="144616" y="184398"/>
                  <a:pt x="140598" y="180380"/>
                  <a:pt x="135687" y="180380"/>
                </a:cubicBezTo>
                <a:cubicBezTo>
                  <a:pt x="130775" y="180380"/>
                  <a:pt x="126757" y="184398"/>
                  <a:pt x="126757" y="189309"/>
                </a:cubicBezTo>
                <a:lnTo>
                  <a:pt x="126757" y="203597"/>
                </a:lnTo>
                <a:cubicBezTo>
                  <a:pt x="126757" y="208508"/>
                  <a:pt x="122739" y="212527"/>
                  <a:pt x="117827" y="212527"/>
                </a:cubicBezTo>
                <a:cubicBezTo>
                  <a:pt x="112916" y="212527"/>
                  <a:pt x="108898" y="208508"/>
                  <a:pt x="108898" y="203597"/>
                </a:cubicBezTo>
                <a:lnTo>
                  <a:pt x="108898" y="189309"/>
                </a:lnTo>
                <a:cubicBezTo>
                  <a:pt x="108898" y="177656"/>
                  <a:pt x="116354" y="167744"/>
                  <a:pt x="126757" y="164038"/>
                </a:cubicBezTo>
                <a:lnTo>
                  <a:pt x="126757" y="143232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5" name="Text 13"/>
          <p:cNvSpPr/>
          <p:nvPr/>
        </p:nvSpPr>
        <p:spPr>
          <a:xfrm>
            <a:off x="7086600" y="1600200"/>
            <a:ext cx="17240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Clinician Reviewers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086600" y="1943100"/>
            <a:ext cx="17049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Expert validation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0" y="2324100"/>
            <a:ext cx="5295900" cy="9429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Mental health professionals for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holdout design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clinical adherence auditing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Ensure benchmark items reflect real-world therapeutic scenarios.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00050" y="3609975"/>
            <a:ext cx="5619750" cy="1800225"/>
          </a:xfrm>
          <a:custGeom>
            <a:avLst/>
            <a:gdLst/>
            <a:ahLst/>
            <a:cxnLst/>
            <a:rect l="l" t="t" r="r" b="b"/>
            <a:pathLst>
              <a:path w="5619750" h="1800225">
                <a:moveTo>
                  <a:pt x="38100" y="0"/>
                </a:moveTo>
                <a:lnTo>
                  <a:pt x="5467343" y="0"/>
                </a:lnTo>
                <a:cubicBezTo>
                  <a:pt x="5551515" y="0"/>
                  <a:pt x="5619750" y="68235"/>
                  <a:pt x="5619750" y="152407"/>
                </a:cubicBezTo>
                <a:lnTo>
                  <a:pt x="5619750" y="1647818"/>
                </a:lnTo>
                <a:cubicBezTo>
                  <a:pt x="5619750" y="1731990"/>
                  <a:pt x="5551515" y="1800225"/>
                  <a:pt x="5467343" y="1800225"/>
                </a:cubicBez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00050" y="3609975"/>
            <a:ext cx="38100" cy="1800225"/>
          </a:xfrm>
          <a:custGeom>
            <a:avLst/>
            <a:gdLst/>
            <a:ahLst/>
            <a:cxnLst/>
            <a:rect l="l" t="t" r="r" b="b"/>
            <a:pathLst>
              <a:path w="38100" h="1800225">
                <a:moveTo>
                  <a:pt x="38100" y="0"/>
                </a:moveTo>
                <a:lnTo>
                  <a:pt x="38100" y="0"/>
                </a:lnTo>
                <a:lnTo>
                  <a:pt x="38100" y="1800225"/>
                </a:ln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20" name="Shape 18"/>
          <p:cNvSpPr/>
          <p:nvPr/>
        </p:nvSpPr>
        <p:spPr>
          <a:xfrm>
            <a:off x="609600" y="380047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21" name="Shape 19"/>
          <p:cNvSpPr/>
          <p:nvPr/>
        </p:nvSpPr>
        <p:spPr>
          <a:xfrm>
            <a:off x="747713" y="3952875"/>
            <a:ext cx="257175" cy="228600"/>
          </a:xfrm>
          <a:custGeom>
            <a:avLst/>
            <a:gdLst/>
            <a:ahLst/>
            <a:cxnLst/>
            <a:rect l="l" t="t" r="r" b="b"/>
            <a:pathLst>
              <a:path w="257175" h="228600">
                <a:moveTo>
                  <a:pt x="120060" y="38040"/>
                </a:moveTo>
                <a:lnTo>
                  <a:pt x="68000" y="95905"/>
                </a:lnTo>
                <a:cubicBezTo>
                  <a:pt x="65946" y="98182"/>
                  <a:pt x="66035" y="101709"/>
                  <a:pt x="68223" y="103897"/>
                </a:cubicBezTo>
                <a:cubicBezTo>
                  <a:pt x="81841" y="117515"/>
                  <a:pt x="103942" y="117515"/>
                  <a:pt x="117559" y="103897"/>
                </a:cubicBezTo>
                <a:lnTo>
                  <a:pt x="131758" y="89699"/>
                </a:lnTo>
                <a:cubicBezTo>
                  <a:pt x="133633" y="87823"/>
                  <a:pt x="135999" y="86797"/>
                  <a:pt x="138410" y="86618"/>
                </a:cubicBezTo>
                <a:cubicBezTo>
                  <a:pt x="141446" y="86350"/>
                  <a:pt x="144572" y="87377"/>
                  <a:pt x="146893" y="89699"/>
                </a:cubicBezTo>
                <a:lnTo>
                  <a:pt x="225743" y="167878"/>
                </a:lnTo>
                <a:lnTo>
                  <a:pt x="257175" y="142875"/>
                </a:lnTo>
                <a:lnTo>
                  <a:pt x="257175" y="14288"/>
                </a:lnTo>
                <a:lnTo>
                  <a:pt x="207169" y="42863"/>
                </a:lnTo>
                <a:lnTo>
                  <a:pt x="196542" y="35763"/>
                </a:lnTo>
                <a:cubicBezTo>
                  <a:pt x="189488" y="31075"/>
                  <a:pt x="181228" y="28575"/>
                  <a:pt x="172745" y="28575"/>
                </a:cubicBezTo>
                <a:lnTo>
                  <a:pt x="141312" y="28575"/>
                </a:lnTo>
                <a:cubicBezTo>
                  <a:pt x="140821" y="28575"/>
                  <a:pt x="140285" y="28575"/>
                  <a:pt x="139794" y="28620"/>
                </a:cubicBezTo>
                <a:cubicBezTo>
                  <a:pt x="132249" y="29021"/>
                  <a:pt x="125150" y="32415"/>
                  <a:pt x="120060" y="38040"/>
                </a:cubicBezTo>
                <a:close/>
                <a:moveTo>
                  <a:pt x="52060" y="81573"/>
                </a:moveTo>
                <a:lnTo>
                  <a:pt x="99745" y="28575"/>
                </a:lnTo>
                <a:lnTo>
                  <a:pt x="82064" y="28575"/>
                </a:lnTo>
                <a:cubicBezTo>
                  <a:pt x="70678" y="28575"/>
                  <a:pt x="59784" y="33084"/>
                  <a:pt x="51748" y="41121"/>
                </a:cubicBezTo>
                <a:lnTo>
                  <a:pt x="50006" y="42863"/>
                </a:lnTo>
                <a:lnTo>
                  <a:pt x="0" y="14288"/>
                </a:lnTo>
                <a:lnTo>
                  <a:pt x="0" y="142875"/>
                </a:lnTo>
                <a:lnTo>
                  <a:pt x="69830" y="201052"/>
                </a:lnTo>
                <a:cubicBezTo>
                  <a:pt x="80099" y="209624"/>
                  <a:pt x="93047" y="214313"/>
                  <a:pt x="106397" y="214313"/>
                </a:cubicBezTo>
                <a:lnTo>
                  <a:pt x="113407" y="214313"/>
                </a:lnTo>
                <a:lnTo>
                  <a:pt x="110282" y="211187"/>
                </a:lnTo>
                <a:cubicBezTo>
                  <a:pt x="106085" y="206990"/>
                  <a:pt x="106085" y="200204"/>
                  <a:pt x="110282" y="196051"/>
                </a:cubicBezTo>
                <a:cubicBezTo>
                  <a:pt x="114479" y="191899"/>
                  <a:pt x="121265" y="191854"/>
                  <a:pt x="125417" y="196051"/>
                </a:cubicBezTo>
                <a:lnTo>
                  <a:pt x="143723" y="214357"/>
                </a:lnTo>
                <a:lnTo>
                  <a:pt x="147742" y="214357"/>
                </a:lnTo>
                <a:cubicBezTo>
                  <a:pt x="156270" y="214357"/>
                  <a:pt x="164619" y="212437"/>
                  <a:pt x="172209" y="208865"/>
                </a:cubicBezTo>
                <a:lnTo>
                  <a:pt x="160288" y="196900"/>
                </a:lnTo>
                <a:cubicBezTo>
                  <a:pt x="156091" y="192703"/>
                  <a:pt x="156091" y="185916"/>
                  <a:pt x="160288" y="181764"/>
                </a:cubicBezTo>
                <a:cubicBezTo>
                  <a:pt x="164485" y="177611"/>
                  <a:pt x="171271" y="177567"/>
                  <a:pt x="175424" y="181764"/>
                </a:cubicBezTo>
                <a:lnTo>
                  <a:pt x="189711" y="196051"/>
                </a:lnTo>
                <a:lnTo>
                  <a:pt x="197525" y="188238"/>
                </a:lnTo>
                <a:cubicBezTo>
                  <a:pt x="201498" y="184264"/>
                  <a:pt x="202659" y="178504"/>
                  <a:pt x="200918" y="173459"/>
                </a:cubicBezTo>
                <a:lnTo>
                  <a:pt x="139348" y="112380"/>
                </a:lnTo>
                <a:lnTo>
                  <a:pt x="132695" y="119033"/>
                </a:lnTo>
                <a:cubicBezTo>
                  <a:pt x="110683" y="141044"/>
                  <a:pt x="75054" y="141044"/>
                  <a:pt x="53042" y="119033"/>
                </a:cubicBezTo>
                <a:cubicBezTo>
                  <a:pt x="42773" y="108764"/>
                  <a:pt x="42371" y="92288"/>
                  <a:pt x="52060" y="81528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2" name="Text 20"/>
          <p:cNvSpPr/>
          <p:nvPr/>
        </p:nvSpPr>
        <p:spPr>
          <a:xfrm>
            <a:off x="1295400" y="3800475"/>
            <a:ext cx="16859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Pilot Partners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295400" y="4143375"/>
            <a:ext cx="16668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Real deployment testing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09600" y="4524375"/>
            <a:ext cx="5295900" cy="695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Organizations willing to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run FSD against real deployment candidates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Validate benchmark utility in production evaluation workflows.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191250" y="3609975"/>
            <a:ext cx="5619750" cy="1800225"/>
          </a:xfrm>
          <a:custGeom>
            <a:avLst/>
            <a:gdLst/>
            <a:ahLst/>
            <a:cxnLst/>
            <a:rect l="l" t="t" r="r" b="b"/>
            <a:pathLst>
              <a:path w="5619750" h="1800225">
                <a:moveTo>
                  <a:pt x="38100" y="0"/>
                </a:moveTo>
                <a:lnTo>
                  <a:pt x="5467343" y="0"/>
                </a:lnTo>
                <a:cubicBezTo>
                  <a:pt x="5551515" y="0"/>
                  <a:pt x="5619750" y="68235"/>
                  <a:pt x="5619750" y="152407"/>
                </a:cubicBezTo>
                <a:lnTo>
                  <a:pt x="5619750" y="1647818"/>
                </a:lnTo>
                <a:cubicBezTo>
                  <a:pt x="5619750" y="1731990"/>
                  <a:pt x="5551515" y="1800225"/>
                  <a:pt x="5467343" y="1800225"/>
                </a:cubicBez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91250" y="3609975"/>
            <a:ext cx="38100" cy="1800225"/>
          </a:xfrm>
          <a:custGeom>
            <a:avLst/>
            <a:gdLst/>
            <a:ahLst/>
            <a:cxnLst/>
            <a:rect l="l" t="t" r="r" b="b"/>
            <a:pathLst>
              <a:path w="38100" h="1800225">
                <a:moveTo>
                  <a:pt x="38100" y="0"/>
                </a:moveTo>
                <a:lnTo>
                  <a:pt x="38100" y="0"/>
                </a:lnTo>
                <a:lnTo>
                  <a:pt x="38100" y="1800225"/>
                </a:ln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7" name="Shape 25"/>
          <p:cNvSpPr/>
          <p:nvPr/>
        </p:nvSpPr>
        <p:spPr>
          <a:xfrm>
            <a:off x="6400800" y="380047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8" name="Shape 26"/>
          <p:cNvSpPr/>
          <p:nvPr/>
        </p:nvSpPr>
        <p:spPr>
          <a:xfrm>
            <a:off x="6553200" y="39528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28575" y="28575"/>
                </a:moveTo>
                <a:cubicBezTo>
                  <a:pt x="28575" y="20672"/>
                  <a:pt x="22190" y="14288"/>
                  <a:pt x="14288" y="14288"/>
                </a:cubicBezTo>
                <a:cubicBezTo>
                  <a:pt x="6385" y="14288"/>
                  <a:pt x="0" y="20672"/>
                  <a:pt x="0" y="28575"/>
                </a:cubicBezTo>
                <a:lnTo>
                  <a:pt x="0" y="178594"/>
                </a:lnTo>
                <a:cubicBezTo>
                  <a:pt x="0" y="198328"/>
                  <a:pt x="15984" y="214313"/>
                  <a:pt x="35719" y="214313"/>
                </a:cubicBezTo>
                <a:lnTo>
                  <a:pt x="214313" y="214313"/>
                </a:lnTo>
                <a:cubicBezTo>
                  <a:pt x="222215" y="214313"/>
                  <a:pt x="228600" y="207928"/>
                  <a:pt x="228600" y="200025"/>
                </a:cubicBezTo>
                <a:cubicBezTo>
                  <a:pt x="228600" y="192122"/>
                  <a:pt x="222215" y="185738"/>
                  <a:pt x="214313" y="185738"/>
                </a:cubicBezTo>
                <a:lnTo>
                  <a:pt x="35719" y="185738"/>
                </a:lnTo>
                <a:cubicBezTo>
                  <a:pt x="31790" y="185738"/>
                  <a:pt x="28575" y="182523"/>
                  <a:pt x="28575" y="178594"/>
                </a:cubicBezTo>
                <a:lnTo>
                  <a:pt x="28575" y="28575"/>
                </a:lnTo>
                <a:close/>
                <a:moveTo>
                  <a:pt x="210116" y="67241"/>
                </a:moveTo>
                <a:cubicBezTo>
                  <a:pt x="215697" y="61659"/>
                  <a:pt x="215697" y="52596"/>
                  <a:pt x="210116" y="47015"/>
                </a:cubicBezTo>
                <a:cubicBezTo>
                  <a:pt x="204534" y="41434"/>
                  <a:pt x="195471" y="41434"/>
                  <a:pt x="189890" y="47015"/>
                </a:cubicBezTo>
                <a:lnTo>
                  <a:pt x="142875" y="94074"/>
                </a:lnTo>
                <a:lnTo>
                  <a:pt x="117247" y="68491"/>
                </a:lnTo>
                <a:cubicBezTo>
                  <a:pt x="111666" y="62910"/>
                  <a:pt x="102602" y="62910"/>
                  <a:pt x="97021" y="68491"/>
                </a:cubicBezTo>
                <a:lnTo>
                  <a:pt x="54159" y="111353"/>
                </a:lnTo>
                <a:cubicBezTo>
                  <a:pt x="48578" y="116934"/>
                  <a:pt x="48578" y="125998"/>
                  <a:pt x="54159" y="131579"/>
                </a:cubicBezTo>
                <a:cubicBezTo>
                  <a:pt x="59740" y="137160"/>
                  <a:pt x="68803" y="137160"/>
                  <a:pt x="74384" y="131579"/>
                </a:cubicBezTo>
                <a:lnTo>
                  <a:pt x="107156" y="98807"/>
                </a:lnTo>
                <a:lnTo>
                  <a:pt x="132784" y="124435"/>
                </a:lnTo>
                <a:cubicBezTo>
                  <a:pt x="138366" y="130016"/>
                  <a:pt x="147429" y="130016"/>
                  <a:pt x="153010" y="124435"/>
                </a:cubicBezTo>
                <a:lnTo>
                  <a:pt x="210160" y="67285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9" name="Text 27"/>
          <p:cNvSpPr/>
          <p:nvPr/>
        </p:nvSpPr>
        <p:spPr>
          <a:xfrm>
            <a:off x="7086600" y="3800475"/>
            <a:ext cx="22860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Investment Conversations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7086600" y="4143375"/>
            <a:ext cx="22669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Infrastructure scaling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00800" y="4524375"/>
            <a:ext cx="5295900" cy="695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Investor introductions for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hosted evaluation infrastructure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Scale from open-source tool to commercial safety audit platform.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381000" y="5562600"/>
            <a:ext cx="11430000" cy="914400"/>
          </a:xfrm>
          <a:custGeom>
            <a:avLst/>
            <a:gdLst/>
            <a:ahLst/>
            <a:cxnLst/>
            <a:rect l="l" t="t" r="r" b="b"/>
            <a:pathLst>
              <a:path w="11430000" h="914400">
                <a:moveTo>
                  <a:pt x="152403" y="0"/>
                </a:moveTo>
                <a:lnTo>
                  <a:pt x="11277597" y="0"/>
                </a:lnTo>
                <a:cubicBezTo>
                  <a:pt x="11361767" y="0"/>
                  <a:pt x="11430000" y="68233"/>
                  <a:pt x="11430000" y="152403"/>
                </a:cubicBezTo>
                <a:lnTo>
                  <a:pt x="11430000" y="761997"/>
                </a:lnTo>
                <a:cubicBezTo>
                  <a:pt x="11430000" y="846167"/>
                  <a:pt x="11361767" y="914400"/>
                  <a:pt x="11277597" y="914400"/>
                </a:cubicBezTo>
                <a:lnTo>
                  <a:pt x="152403" y="914400"/>
                </a:lnTo>
                <a:cubicBezTo>
                  <a:pt x="68290" y="914400"/>
                  <a:pt x="0" y="846110"/>
                  <a:pt x="0" y="7619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3D8B8B"/>
              </a:gs>
            </a:gsLst>
            <a:lin ang="0" scaled="1"/>
          </a:gradFill>
          <a:ln/>
        </p:spPr>
      </p:sp>
      <p:sp>
        <p:nvSpPr>
          <p:cNvPr id="33" name="Shape 31"/>
          <p:cNvSpPr/>
          <p:nvPr/>
        </p:nvSpPr>
        <p:spPr>
          <a:xfrm>
            <a:off x="657225" y="5848350"/>
            <a:ext cx="257175" cy="342900"/>
          </a:xfrm>
          <a:custGeom>
            <a:avLst/>
            <a:gdLst/>
            <a:ahLst/>
            <a:cxnLst/>
            <a:rect l="l" t="t" r="r" b="b"/>
            <a:pathLst>
              <a:path w="257175" h="342900">
                <a:moveTo>
                  <a:pt x="196163" y="257175"/>
                </a:moveTo>
                <a:cubicBezTo>
                  <a:pt x="201052" y="242240"/>
                  <a:pt x="210830" y="228712"/>
                  <a:pt x="221880" y="217058"/>
                </a:cubicBezTo>
                <a:cubicBezTo>
                  <a:pt x="243780" y="194020"/>
                  <a:pt x="257175" y="162878"/>
                  <a:pt x="257175" y="128588"/>
                </a:cubicBezTo>
                <a:cubicBezTo>
                  <a:pt x="257175" y="57596"/>
                  <a:pt x="199579" y="0"/>
                  <a:pt x="128587" y="0"/>
                </a:cubicBezTo>
                <a:cubicBezTo>
                  <a:pt x="57596" y="0"/>
                  <a:pt x="0" y="57596"/>
                  <a:pt x="0" y="128588"/>
                </a:cubicBezTo>
                <a:cubicBezTo>
                  <a:pt x="0" y="162878"/>
                  <a:pt x="13395" y="194020"/>
                  <a:pt x="35295" y="217058"/>
                </a:cubicBezTo>
                <a:cubicBezTo>
                  <a:pt x="46345" y="228712"/>
                  <a:pt x="56190" y="242240"/>
                  <a:pt x="61012" y="257175"/>
                </a:cubicBezTo>
                <a:lnTo>
                  <a:pt x="196096" y="257175"/>
                </a:lnTo>
                <a:close/>
                <a:moveTo>
                  <a:pt x="192881" y="289322"/>
                </a:moveTo>
                <a:lnTo>
                  <a:pt x="64294" y="289322"/>
                </a:lnTo>
                <a:lnTo>
                  <a:pt x="64294" y="300038"/>
                </a:lnTo>
                <a:cubicBezTo>
                  <a:pt x="64294" y="329639"/>
                  <a:pt x="88270" y="353616"/>
                  <a:pt x="117872" y="353616"/>
                </a:cubicBezTo>
                <a:lnTo>
                  <a:pt x="139303" y="353616"/>
                </a:lnTo>
                <a:cubicBezTo>
                  <a:pt x="168905" y="353616"/>
                  <a:pt x="192881" y="329639"/>
                  <a:pt x="192881" y="300038"/>
                </a:cubicBezTo>
                <a:lnTo>
                  <a:pt x="192881" y="289322"/>
                </a:lnTo>
                <a:close/>
                <a:moveTo>
                  <a:pt x="123230" y="75009"/>
                </a:moveTo>
                <a:cubicBezTo>
                  <a:pt x="96575" y="75009"/>
                  <a:pt x="75009" y="96575"/>
                  <a:pt x="75009" y="123230"/>
                </a:cubicBezTo>
                <a:cubicBezTo>
                  <a:pt x="75009" y="132137"/>
                  <a:pt x="67843" y="139303"/>
                  <a:pt x="58936" y="139303"/>
                </a:cubicBezTo>
                <a:cubicBezTo>
                  <a:pt x="50029" y="139303"/>
                  <a:pt x="42863" y="132137"/>
                  <a:pt x="42863" y="123230"/>
                </a:cubicBezTo>
                <a:cubicBezTo>
                  <a:pt x="42863" y="78827"/>
                  <a:pt x="78827" y="42863"/>
                  <a:pt x="123230" y="42863"/>
                </a:cubicBezTo>
                <a:cubicBezTo>
                  <a:pt x="132137" y="42863"/>
                  <a:pt x="139303" y="50029"/>
                  <a:pt x="139303" y="58936"/>
                </a:cubicBezTo>
                <a:cubicBezTo>
                  <a:pt x="139303" y="67843"/>
                  <a:pt x="132137" y="75009"/>
                  <a:pt x="123230" y="75009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4" name="Text 32"/>
          <p:cNvSpPr/>
          <p:nvPr/>
        </p:nvSpPr>
        <p:spPr>
          <a:xfrm>
            <a:off x="1190625" y="5753100"/>
            <a:ext cx="58769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Next Product Line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1190625" y="6057900"/>
            <a:ext cx="58578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5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Fine-tune and evaluate mental-health models using </a:t>
            </a:r>
            <a:pPr>
              <a:lnSpc>
                <a:spcPct val="130000"/>
              </a:lnSpc>
            </a:pPr>
            <a:r>
              <a:rPr lang="en-US" sz="1200" b="1" dirty="0">
                <a:solidFill>
                  <a:srgbClr val="F8F9FA">
                    <a:alpha val="85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FSD gates with clinician governance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9467255" y="5772150"/>
            <a:ext cx="21526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Post-Benchmark Vision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9438680" y="6000750"/>
            <a:ext cx="21812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5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Train + Evaluate + Certify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static.vecteezy.com/47a625866ec5116d644afc98947873c3f003ab44.jpg">    </p:cNvPr>
          <p:cNvPicPr>
            <a:picLocks noChangeAspect="1"/>
          </p:cNvPicPr>
          <p:nvPr/>
        </p:nvPicPr>
        <p:blipFill>
          <a:blip r:embed="rId1"/>
          <a:srcRect l="0" r="0" t="8" b="8"/>
          <a:stretch/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rotWithShape="1" flip="none">
            <a:gsLst>
              <a:gs pos="0">
                <a:srgbClr val="1A3D5C">
                  <a:alpha val="90000"/>
                </a:srgbClr>
              </a:gs>
              <a:gs pos="50000">
                <a:srgbClr val="3D8B8B">
                  <a:alpha val="85000"/>
                </a:srgbClr>
              </a:gs>
              <a:gs pos="100000">
                <a:srgbClr val="1A3D5C">
                  <a:alpha val="9000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3834854" y="161925"/>
            <a:ext cx="4524375" cy="466725"/>
          </a:xfrm>
          <a:custGeom>
            <a:avLst/>
            <a:gdLst/>
            <a:ahLst/>
            <a:cxnLst/>
            <a:rect l="l" t="t" r="r" b="b"/>
            <a:pathLst>
              <a:path w="4524375" h="466725">
                <a:moveTo>
                  <a:pt x="233362" y="0"/>
                </a:moveTo>
                <a:lnTo>
                  <a:pt x="4291013" y="0"/>
                </a:lnTo>
                <a:cubicBezTo>
                  <a:pt x="4419809" y="0"/>
                  <a:pt x="4524375" y="104566"/>
                  <a:pt x="4524375" y="233362"/>
                </a:cubicBezTo>
                <a:lnTo>
                  <a:pt x="4524375" y="233362"/>
                </a:lnTo>
                <a:cubicBezTo>
                  <a:pt x="4524375" y="362159"/>
                  <a:pt x="4419809" y="466725"/>
                  <a:pt x="4291013" y="466725"/>
                </a:cubicBezTo>
                <a:lnTo>
                  <a:pt x="233362" y="466725"/>
                </a:lnTo>
                <a:cubicBezTo>
                  <a:pt x="104566" y="466725"/>
                  <a:pt x="0" y="362159"/>
                  <a:pt x="0" y="233363"/>
                </a:cubicBezTo>
                <a:lnTo>
                  <a:pt x="0" y="233362"/>
                </a:lnTo>
                <a:cubicBezTo>
                  <a:pt x="0" y="104566"/>
                  <a:pt x="104566" y="0"/>
                  <a:pt x="233362" y="0"/>
                </a:cubicBezTo>
                <a:close/>
              </a:path>
            </a:pathLst>
          </a:custGeom>
          <a:solidFill>
            <a:srgbClr val="FFFFFF">
              <a:alpha val="10196"/>
            </a:srgbClr>
          </a:solidFill>
          <a:ln w="12700">
            <a:solidFill>
              <a:srgbClr val="FFFFFF">
                <a:alpha val="30196"/>
              </a:srgbClr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030117" y="280988"/>
            <a:ext cx="4133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b="1" spc="240" kern="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FSD Labs • University of Northampton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2635300" y="938213"/>
            <a:ext cx="6924675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Building Trust in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Mental Health AI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2806750" y="3024188"/>
            <a:ext cx="914400" cy="19050"/>
          </a:xfrm>
          <a:custGeom>
            <a:avLst/>
            <a:gdLst/>
            <a:ahLst/>
            <a:cxnLst/>
            <a:rect l="l" t="t" r="r" b="b"/>
            <a:pathLst>
              <a:path w="914400" h="19050">
                <a:moveTo>
                  <a:pt x="0" y="0"/>
                </a:moveTo>
                <a:lnTo>
                  <a:pt x="914400" y="0"/>
                </a:lnTo>
                <a:lnTo>
                  <a:pt x="914400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8" name="Text 5"/>
          <p:cNvSpPr/>
          <p:nvPr/>
        </p:nvSpPr>
        <p:spPr>
          <a:xfrm>
            <a:off x="3816400" y="2881313"/>
            <a:ext cx="45624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8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Faithfulness • Sycophancy • Longitudinal Drift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8470702" y="3024188"/>
            <a:ext cx="914400" cy="19050"/>
          </a:xfrm>
          <a:custGeom>
            <a:avLst/>
            <a:gdLst/>
            <a:ahLst/>
            <a:cxnLst/>
            <a:rect l="l" t="t" r="r" b="b"/>
            <a:pathLst>
              <a:path w="914400" h="19050">
                <a:moveTo>
                  <a:pt x="0" y="0"/>
                </a:moveTo>
                <a:lnTo>
                  <a:pt x="914400" y="0"/>
                </a:lnTo>
                <a:lnTo>
                  <a:pt x="914400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0" name="Shape 7"/>
          <p:cNvSpPr/>
          <p:nvPr/>
        </p:nvSpPr>
        <p:spPr>
          <a:xfrm>
            <a:off x="2443163" y="3876675"/>
            <a:ext cx="7305675" cy="1695450"/>
          </a:xfrm>
          <a:custGeom>
            <a:avLst/>
            <a:gdLst/>
            <a:ahLst/>
            <a:cxnLst/>
            <a:rect l="l" t="t" r="r" b="b"/>
            <a:pathLst>
              <a:path w="7305675" h="1695450">
                <a:moveTo>
                  <a:pt x="152404" y="0"/>
                </a:moveTo>
                <a:lnTo>
                  <a:pt x="7153271" y="0"/>
                </a:lnTo>
                <a:cubicBezTo>
                  <a:pt x="7237385" y="0"/>
                  <a:pt x="7305675" y="68290"/>
                  <a:pt x="7305675" y="152404"/>
                </a:cubicBezTo>
                <a:lnTo>
                  <a:pt x="7305675" y="1543046"/>
                </a:lnTo>
                <a:cubicBezTo>
                  <a:pt x="7305675" y="1627160"/>
                  <a:pt x="7237385" y="1695450"/>
                  <a:pt x="7153271" y="1695450"/>
                </a:cubicBezTo>
                <a:lnTo>
                  <a:pt x="152404" y="1695450"/>
                </a:lnTo>
                <a:cubicBezTo>
                  <a:pt x="68290" y="1695450"/>
                  <a:pt x="0" y="1627160"/>
                  <a:pt x="0" y="1543046"/>
                </a:cubicBezTo>
                <a:lnTo>
                  <a:pt x="0" y="152404"/>
                </a:lnTo>
                <a:cubicBezTo>
                  <a:pt x="0" y="68290"/>
                  <a:pt x="68290" y="0"/>
                  <a:pt x="152404" y="0"/>
                </a:cubicBezTo>
                <a:close/>
              </a:path>
            </a:pathLst>
          </a:custGeom>
          <a:solidFill>
            <a:srgbClr val="FFFFFF">
              <a:alpha val="10196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705100" y="4186238"/>
            <a:ext cx="678180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benchmark suite that stress-tests conversational LLM safety for mental-health use cases—because patient safety demands more than single-turn accuracy.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3587204" y="5091113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57150" y="0"/>
                </a:moveTo>
                <a:lnTo>
                  <a:pt x="57150" y="0"/>
                </a:lnTo>
                <a:cubicBezTo>
                  <a:pt x="88692" y="0"/>
                  <a:pt x="114300" y="25608"/>
                  <a:pt x="114300" y="57150"/>
                </a:cubicBezTo>
                <a:lnTo>
                  <a:pt x="114300" y="57150"/>
                </a:lnTo>
                <a:cubicBezTo>
                  <a:pt x="114300" y="88692"/>
                  <a:pt x="88692" y="114300"/>
                  <a:pt x="57150" y="114300"/>
                </a:cubicBezTo>
                <a:lnTo>
                  <a:pt x="57150" y="114300"/>
                </a:lnTo>
                <a:cubicBezTo>
                  <a:pt x="25608" y="114300"/>
                  <a:pt x="0" y="88692"/>
                  <a:pt x="0" y="57150"/>
                </a:cubicBezTo>
                <a:lnTo>
                  <a:pt x="0" y="57150"/>
                </a:lnTo>
                <a:cubicBezTo>
                  <a:pt x="0" y="25608"/>
                  <a:pt x="25608" y="0"/>
                  <a:pt x="5715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3" name="Text 10"/>
          <p:cNvSpPr/>
          <p:nvPr/>
        </p:nvSpPr>
        <p:spPr>
          <a:xfrm>
            <a:off x="3777704" y="5033963"/>
            <a:ext cx="152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Black-box compatible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5570786" y="5091113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57150" y="0"/>
                </a:moveTo>
                <a:lnTo>
                  <a:pt x="57150" y="0"/>
                </a:lnTo>
                <a:cubicBezTo>
                  <a:pt x="88692" y="0"/>
                  <a:pt x="114300" y="25608"/>
                  <a:pt x="114300" y="57150"/>
                </a:cubicBezTo>
                <a:lnTo>
                  <a:pt x="114300" y="57150"/>
                </a:lnTo>
                <a:cubicBezTo>
                  <a:pt x="114300" y="88692"/>
                  <a:pt x="88692" y="114300"/>
                  <a:pt x="57150" y="114300"/>
                </a:cubicBezTo>
                <a:lnTo>
                  <a:pt x="57150" y="114300"/>
                </a:lnTo>
                <a:cubicBezTo>
                  <a:pt x="25608" y="114300"/>
                  <a:pt x="0" y="88692"/>
                  <a:pt x="0" y="57150"/>
                </a:cubicBezTo>
                <a:lnTo>
                  <a:pt x="0" y="57150"/>
                </a:lnTo>
                <a:cubicBezTo>
                  <a:pt x="0" y="25608"/>
                  <a:pt x="25608" y="0"/>
                  <a:pt x="5715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5" name="Text 12"/>
          <p:cNvSpPr/>
          <p:nvPr/>
        </p:nvSpPr>
        <p:spPr>
          <a:xfrm>
            <a:off x="5761286" y="5033963"/>
            <a:ext cx="1466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Deterministic scoring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7495282" y="5091113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57150" y="0"/>
                </a:moveTo>
                <a:lnTo>
                  <a:pt x="57150" y="0"/>
                </a:lnTo>
                <a:cubicBezTo>
                  <a:pt x="88692" y="0"/>
                  <a:pt x="114300" y="25608"/>
                  <a:pt x="114300" y="57150"/>
                </a:cubicBezTo>
                <a:lnTo>
                  <a:pt x="114300" y="57150"/>
                </a:lnTo>
                <a:cubicBezTo>
                  <a:pt x="114300" y="88692"/>
                  <a:pt x="88692" y="114300"/>
                  <a:pt x="57150" y="114300"/>
                </a:cubicBezTo>
                <a:lnTo>
                  <a:pt x="57150" y="114300"/>
                </a:lnTo>
                <a:cubicBezTo>
                  <a:pt x="25608" y="114300"/>
                  <a:pt x="0" y="88692"/>
                  <a:pt x="0" y="57150"/>
                </a:cubicBezTo>
                <a:lnTo>
                  <a:pt x="0" y="57150"/>
                </a:lnTo>
                <a:cubicBezTo>
                  <a:pt x="0" y="25608"/>
                  <a:pt x="25608" y="0"/>
                  <a:pt x="5715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7" name="Text 14"/>
          <p:cNvSpPr/>
          <p:nvPr/>
        </p:nvSpPr>
        <p:spPr>
          <a:xfrm>
            <a:off x="7685782" y="5033963"/>
            <a:ext cx="952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Bootstrap CIs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3508623" y="5962650"/>
            <a:ext cx="5172075" cy="733425"/>
          </a:xfrm>
          <a:custGeom>
            <a:avLst/>
            <a:gdLst/>
            <a:ahLst/>
            <a:cxnLst/>
            <a:rect l="l" t="t" r="r" b="b"/>
            <a:pathLst>
              <a:path w="5172075" h="733425">
                <a:moveTo>
                  <a:pt x="114297" y="0"/>
                </a:moveTo>
                <a:lnTo>
                  <a:pt x="5057778" y="0"/>
                </a:lnTo>
                <a:cubicBezTo>
                  <a:pt x="5120903" y="0"/>
                  <a:pt x="5172075" y="51172"/>
                  <a:pt x="5172075" y="114297"/>
                </a:cubicBezTo>
                <a:lnTo>
                  <a:pt x="5172075" y="619128"/>
                </a:lnTo>
                <a:cubicBezTo>
                  <a:pt x="5172075" y="682253"/>
                  <a:pt x="5120903" y="733425"/>
                  <a:pt x="5057778" y="733425"/>
                </a:cubicBezTo>
                <a:lnTo>
                  <a:pt x="114297" y="733425"/>
                </a:lnTo>
                <a:cubicBezTo>
                  <a:pt x="51172" y="733425"/>
                  <a:pt x="0" y="682253"/>
                  <a:pt x="0" y="619128"/>
                </a:cubicBezTo>
                <a:lnTo>
                  <a:pt x="0" y="114297"/>
                </a:lnTo>
                <a:cubicBezTo>
                  <a:pt x="0" y="51172"/>
                  <a:pt x="51172" y="0"/>
                  <a:pt x="114297" y="0"/>
                </a:cubicBezTo>
                <a:close/>
              </a:path>
            </a:pathLst>
          </a:custGeom>
          <a:solidFill>
            <a:srgbClr val="FFFFFF">
              <a:alpha val="10196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708648" y="6081713"/>
            <a:ext cx="47720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6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GitHub Repository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3699123" y="6310313"/>
            <a:ext cx="47910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github.com/ryantigi254/FSD-Mental-Health-Safety-Benchmark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Challenge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11658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Current Evaluations Miss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Critical Safety Failures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85763" y="2062163"/>
            <a:ext cx="3676650" cy="2790825"/>
          </a:xfrm>
          <a:custGeom>
            <a:avLst/>
            <a:gdLst/>
            <a:ahLst/>
            <a:cxnLst/>
            <a:rect l="l" t="t" r="r" b="b"/>
            <a:pathLst>
              <a:path w="3676650" h="2790825">
                <a:moveTo>
                  <a:pt x="152407" y="0"/>
                </a:moveTo>
                <a:lnTo>
                  <a:pt x="3524243" y="0"/>
                </a:lnTo>
                <a:cubicBezTo>
                  <a:pt x="3608415" y="0"/>
                  <a:pt x="3676650" y="68235"/>
                  <a:pt x="3676650" y="152407"/>
                </a:cubicBezTo>
                <a:lnTo>
                  <a:pt x="3676650" y="2638418"/>
                </a:lnTo>
                <a:cubicBezTo>
                  <a:pt x="3676650" y="2722590"/>
                  <a:pt x="3608415" y="2790825"/>
                  <a:pt x="3524243" y="2790825"/>
                </a:cubicBezTo>
                <a:lnTo>
                  <a:pt x="152407" y="2790825"/>
                </a:lnTo>
                <a:cubicBezTo>
                  <a:pt x="68235" y="2790825"/>
                  <a:pt x="0" y="2722590"/>
                  <a:pt x="0" y="2638418"/>
                </a:cubicBezTo>
                <a:lnTo>
                  <a:pt x="0" y="152407"/>
                </a:lnTo>
                <a:cubicBezTo>
                  <a:pt x="0" y="68291"/>
                  <a:pt x="68291" y="0"/>
                  <a:pt x="152407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1A3D5C">
                <a:alpha val="7843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19125" y="229552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6" name="Shape 4"/>
          <p:cNvSpPr/>
          <p:nvPr/>
        </p:nvSpPr>
        <p:spPr>
          <a:xfrm>
            <a:off x="771525" y="244792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53578" y="25003"/>
                </a:moveTo>
                <a:cubicBezTo>
                  <a:pt x="53578" y="11207"/>
                  <a:pt x="64785" y="0"/>
                  <a:pt x="78581" y="0"/>
                </a:cubicBezTo>
                <a:lnTo>
                  <a:pt x="89297" y="0"/>
                </a:lnTo>
                <a:cubicBezTo>
                  <a:pt x="97200" y="0"/>
                  <a:pt x="103584" y="6385"/>
                  <a:pt x="103584" y="14288"/>
                </a:cubicBezTo>
                <a:lnTo>
                  <a:pt x="103584" y="214313"/>
                </a:lnTo>
                <a:cubicBezTo>
                  <a:pt x="103584" y="222215"/>
                  <a:pt x="97200" y="228600"/>
                  <a:pt x="89297" y="228600"/>
                </a:cubicBezTo>
                <a:lnTo>
                  <a:pt x="75009" y="228600"/>
                </a:lnTo>
                <a:cubicBezTo>
                  <a:pt x="61704" y="228600"/>
                  <a:pt x="50497" y="219492"/>
                  <a:pt x="47327" y="207169"/>
                </a:cubicBezTo>
                <a:cubicBezTo>
                  <a:pt x="47015" y="207169"/>
                  <a:pt x="46747" y="207169"/>
                  <a:pt x="46434" y="207169"/>
                </a:cubicBezTo>
                <a:cubicBezTo>
                  <a:pt x="26700" y="207169"/>
                  <a:pt x="10716" y="191185"/>
                  <a:pt x="10716" y="171450"/>
                </a:cubicBezTo>
                <a:cubicBezTo>
                  <a:pt x="10716" y="163413"/>
                  <a:pt x="13395" y="156002"/>
                  <a:pt x="17859" y="150019"/>
                </a:cubicBezTo>
                <a:cubicBezTo>
                  <a:pt x="9198" y="143500"/>
                  <a:pt x="3572" y="133142"/>
                  <a:pt x="3572" y="121444"/>
                </a:cubicBezTo>
                <a:cubicBezTo>
                  <a:pt x="3572" y="107647"/>
                  <a:pt x="11430" y="95637"/>
                  <a:pt x="22860" y="89699"/>
                </a:cubicBezTo>
                <a:cubicBezTo>
                  <a:pt x="19690" y="84341"/>
                  <a:pt x="17859" y="78090"/>
                  <a:pt x="17859" y="71438"/>
                </a:cubicBezTo>
                <a:cubicBezTo>
                  <a:pt x="17859" y="51703"/>
                  <a:pt x="33844" y="35719"/>
                  <a:pt x="53578" y="35719"/>
                </a:cubicBezTo>
                <a:lnTo>
                  <a:pt x="53578" y="25003"/>
                </a:lnTo>
                <a:close/>
                <a:moveTo>
                  <a:pt x="175022" y="25003"/>
                </a:moveTo>
                <a:lnTo>
                  <a:pt x="175022" y="35719"/>
                </a:lnTo>
                <a:cubicBezTo>
                  <a:pt x="194756" y="35719"/>
                  <a:pt x="210741" y="51703"/>
                  <a:pt x="210741" y="71438"/>
                </a:cubicBezTo>
                <a:cubicBezTo>
                  <a:pt x="210741" y="78135"/>
                  <a:pt x="208910" y="84386"/>
                  <a:pt x="205740" y="89699"/>
                </a:cubicBezTo>
                <a:cubicBezTo>
                  <a:pt x="217215" y="95637"/>
                  <a:pt x="225028" y="107603"/>
                  <a:pt x="225028" y="121444"/>
                </a:cubicBezTo>
                <a:cubicBezTo>
                  <a:pt x="225028" y="133142"/>
                  <a:pt x="219402" y="143500"/>
                  <a:pt x="210741" y="150019"/>
                </a:cubicBezTo>
                <a:cubicBezTo>
                  <a:pt x="215205" y="156002"/>
                  <a:pt x="217884" y="163413"/>
                  <a:pt x="217884" y="171450"/>
                </a:cubicBezTo>
                <a:cubicBezTo>
                  <a:pt x="217884" y="191185"/>
                  <a:pt x="201900" y="207169"/>
                  <a:pt x="182166" y="207169"/>
                </a:cubicBezTo>
                <a:cubicBezTo>
                  <a:pt x="181853" y="207169"/>
                  <a:pt x="181585" y="207169"/>
                  <a:pt x="181273" y="207169"/>
                </a:cubicBezTo>
                <a:cubicBezTo>
                  <a:pt x="178103" y="219492"/>
                  <a:pt x="166896" y="228600"/>
                  <a:pt x="153591" y="228600"/>
                </a:cubicBezTo>
                <a:lnTo>
                  <a:pt x="139303" y="228600"/>
                </a:lnTo>
                <a:cubicBezTo>
                  <a:pt x="131400" y="228600"/>
                  <a:pt x="125016" y="222215"/>
                  <a:pt x="125016" y="214313"/>
                </a:cubicBezTo>
                <a:lnTo>
                  <a:pt x="125016" y="14288"/>
                </a:lnTo>
                <a:cubicBezTo>
                  <a:pt x="125016" y="6385"/>
                  <a:pt x="131400" y="0"/>
                  <a:pt x="139303" y="0"/>
                </a:cubicBezTo>
                <a:lnTo>
                  <a:pt x="150019" y="0"/>
                </a:lnTo>
                <a:cubicBezTo>
                  <a:pt x="163815" y="0"/>
                  <a:pt x="175022" y="11207"/>
                  <a:pt x="175022" y="25003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7" name="Text 5"/>
          <p:cNvSpPr/>
          <p:nvPr/>
        </p:nvSpPr>
        <p:spPr>
          <a:xfrm>
            <a:off x="1304925" y="2428875"/>
            <a:ext cx="18478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Unfaithful Reasoning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19125" y="2981325"/>
            <a:ext cx="3286125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Models generate plausible chain-of-thought rationales that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did not actually drive the answer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This creates a dangerous illusion of transparency.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19125" y="4124325"/>
            <a:ext cx="3209925" cy="495300"/>
          </a:xfrm>
          <a:custGeom>
            <a:avLst/>
            <a:gdLst/>
            <a:ahLst/>
            <a:cxnLst/>
            <a:rect l="l" t="t" r="r" b="b"/>
            <a:pathLst>
              <a:path w="3209925" h="495300">
                <a:moveTo>
                  <a:pt x="114300" y="0"/>
                </a:moveTo>
                <a:lnTo>
                  <a:pt x="3095625" y="0"/>
                </a:lnTo>
                <a:cubicBezTo>
                  <a:pt x="3158751" y="0"/>
                  <a:pt x="3209925" y="51174"/>
                  <a:pt x="3209925" y="114300"/>
                </a:cubicBezTo>
                <a:lnTo>
                  <a:pt x="3209925" y="381000"/>
                </a:lnTo>
                <a:cubicBezTo>
                  <a:pt x="3209925" y="444126"/>
                  <a:pt x="3158751" y="495300"/>
                  <a:pt x="3095625" y="495300"/>
                </a:cubicBezTo>
                <a:lnTo>
                  <a:pt x="114300" y="495300"/>
                </a:lnTo>
                <a:cubicBezTo>
                  <a:pt x="51174" y="495300"/>
                  <a:pt x="0" y="444126"/>
                  <a:pt x="0" y="3810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1A3D5C">
              <a:alpha val="5098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771525" y="4276725"/>
            <a:ext cx="2971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"Correct answer with fabricated reasoning"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259163" y="2062163"/>
            <a:ext cx="3676650" cy="2790825"/>
          </a:xfrm>
          <a:custGeom>
            <a:avLst/>
            <a:gdLst/>
            <a:ahLst/>
            <a:cxnLst/>
            <a:rect l="l" t="t" r="r" b="b"/>
            <a:pathLst>
              <a:path w="3676650" h="2790825">
                <a:moveTo>
                  <a:pt x="152407" y="0"/>
                </a:moveTo>
                <a:lnTo>
                  <a:pt x="3524243" y="0"/>
                </a:lnTo>
                <a:cubicBezTo>
                  <a:pt x="3608415" y="0"/>
                  <a:pt x="3676650" y="68235"/>
                  <a:pt x="3676650" y="152407"/>
                </a:cubicBezTo>
                <a:lnTo>
                  <a:pt x="3676650" y="2638418"/>
                </a:lnTo>
                <a:cubicBezTo>
                  <a:pt x="3676650" y="2722590"/>
                  <a:pt x="3608415" y="2790825"/>
                  <a:pt x="3524243" y="2790825"/>
                </a:cubicBezTo>
                <a:lnTo>
                  <a:pt x="152407" y="2790825"/>
                </a:lnTo>
                <a:cubicBezTo>
                  <a:pt x="68235" y="2790825"/>
                  <a:pt x="0" y="2722590"/>
                  <a:pt x="0" y="2638418"/>
                </a:cubicBezTo>
                <a:lnTo>
                  <a:pt x="0" y="152407"/>
                </a:lnTo>
                <a:cubicBezTo>
                  <a:pt x="0" y="68291"/>
                  <a:pt x="68291" y="0"/>
                  <a:pt x="152407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3D8B8B">
                <a:alpha val="7843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492526" y="229552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3" name="Shape 11"/>
          <p:cNvSpPr/>
          <p:nvPr/>
        </p:nvSpPr>
        <p:spPr>
          <a:xfrm>
            <a:off x="4630638" y="2447925"/>
            <a:ext cx="257175" cy="228600"/>
          </a:xfrm>
          <a:custGeom>
            <a:avLst/>
            <a:gdLst/>
            <a:ahLst/>
            <a:cxnLst/>
            <a:rect l="l" t="t" r="r" b="b"/>
            <a:pathLst>
              <a:path w="257175" h="228600">
                <a:moveTo>
                  <a:pt x="120060" y="38040"/>
                </a:moveTo>
                <a:lnTo>
                  <a:pt x="68000" y="95905"/>
                </a:lnTo>
                <a:cubicBezTo>
                  <a:pt x="65946" y="98182"/>
                  <a:pt x="66035" y="101709"/>
                  <a:pt x="68223" y="103897"/>
                </a:cubicBezTo>
                <a:cubicBezTo>
                  <a:pt x="81841" y="117515"/>
                  <a:pt x="103942" y="117515"/>
                  <a:pt x="117559" y="103897"/>
                </a:cubicBezTo>
                <a:lnTo>
                  <a:pt x="131758" y="89699"/>
                </a:lnTo>
                <a:cubicBezTo>
                  <a:pt x="133633" y="87823"/>
                  <a:pt x="135999" y="86797"/>
                  <a:pt x="138410" y="86618"/>
                </a:cubicBezTo>
                <a:cubicBezTo>
                  <a:pt x="141446" y="86350"/>
                  <a:pt x="144572" y="87377"/>
                  <a:pt x="146893" y="89699"/>
                </a:cubicBezTo>
                <a:lnTo>
                  <a:pt x="225743" y="167878"/>
                </a:lnTo>
                <a:lnTo>
                  <a:pt x="257175" y="142875"/>
                </a:lnTo>
                <a:lnTo>
                  <a:pt x="257175" y="14288"/>
                </a:lnTo>
                <a:lnTo>
                  <a:pt x="207169" y="42863"/>
                </a:lnTo>
                <a:lnTo>
                  <a:pt x="196542" y="35763"/>
                </a:lnTo>
                <a:cubicBezTo>
                  <a:pt x="189488" y="31075"/>
                  <a:pt x="181228" y="28575"/>
                  <a:pt x="172745" y="28575"/>
                </a:cubicBezTo>
                <a:lnTo>
                  <a:pt x="141312" y="28575"/>
                </a:lnTo>
                <a:cubicBezTo>
                  <a:pt x="140821" y="28575"/>
                  <a:pt x="140285" y="28575"/>
                  <a:pt x="139794" y="28620"/>
                </a:cubicBezTo>
                <a:cubicBezTo>
                  <a:pt x="132249" y="29021"/>
                  <a:pt x="125150" y="32415"/>
                  <a:pt x="120060" y="38040"/>
                </a:cubicBezTo>
                <a:close/>
                <a:moveTo>
                  <a:pt x="52060" y="81573"/>
                </a:moveTo>
                <a:lnTo>
                  <a:pt x="99745" y="28575"/>
                </a:lnTo>
                <a:lnTo>
                  <a:pt x="82064" y="28575"/>
                </a:lnTo>
                <a:cubicBezTo>
                  <a:pt x="70678" y="28575"/>
                  <a:pt x="59784" y="33084"/>
                  <a:pt x="51748" y="41121"/>
                </a:cubicBezTo>
                <a:lnTo>
                  <a:pt x="50006" y="42863"/>
                </a:lnTo>
                <a:lnTo>
                  <a:pt x="0" y="14288"/>
                </a:lnTo>
                <a:lnTo>
                  <a:pt x="0" y="142875"/>
                </a:lnTo>
                <a:lnTo>
                  <a:pt x="69830" y="201052"/>
                </a:lnTo>
                <a:cubicBezTo>
                  <a:pt x="80099" y="209624"/>
                  <a:pt x="93047" y="214313"/>
                  <a:pt x="106397" y="214313"/>
                </a:cubicBezTo>
                <a:lnTo>
                  <a:pt x="113407" y="214313"/>
                </a:lnTo>
                <a:lnTo>
                  <a:pt x="110282" y="211187"/>
                </a:lnTo>
                <a:cubicBezTo>
                  <a:pt x="106085" y="206990"/>
                  <a:pt x="106085" y="200204"/>
                  <a:pt x="110282" y="196051"/>
                </a:cubicBezTo>
                <a:cubicBezTo>
                  <a:pt x="114479" y="191899"/>
                  <a:pt x="121265" y="191854"/>
                  <a:pt x="125417" y="196051"/>
                </a:cubicBezTo>
                <a:lnTo>
                  <a:pt x="143723" y="214357"/>
                </a:lnTo>
                <a:lnTo>
                  <a:pt x="147742" y="214357"/>
                </a:lnTo>
                <a:cubicBezTo>
                  <a:pt x="156270" y="214357"/>
                  <a:pt x="164619" y="212437"/>
                  <a:pt x="172209" y="208865"/>
                </a:cubicBezTo>
                <a:lnTo>
                  <a:pt x="160288" y="196900"/>
                </a:lnTo>
                <a:cubicBezTo>
                  <a:pt x="156091" y="192703"/>
                  <a:pt x="156091" y="185916"/>
                  <a:pt x="160288" y="181764"/>
                </a:cubicBezTo>
                <a:cubicBezTo>
                  <a:pt x="164485" y="177611"/>
                  <a:pt x="171271" y="177567"/>
                  <a:pt x="175424" y="181764"/>
                </a:cubicBezTo>
                <a:lnTo>
                  <a:pt x="189711" y="196051"/>
                </a:lnTo>
                <a:lnTo>
                  <a:pt x="197525" y="188238"/>
                </a:lnTo>
                <a:cubicBezTo>
                  <a:pt x="201498" y="184264"/>
                  <a:pt x="202659" y="178504"/>
                  <a:pt x="200918" y="173459"/>
                </a:cubicBezTo>
                <a:lnTo>
                  <a:pt x="139348" y="112380"/>
                </a:lnTo>
                <a:lnTo>
                  <a:pt x="132695" y="119033"/>
                </a:lnTo>
                <a:cubicBezTo>
                  <a:pt x="110683" y="141044"/>
                  <a:pt x="75054" y="141044"/>
                  <a:pt x="53042" y="119033"/>
                </a:cubicBezTo>
                <a:cubicBezTo>
                  <a:pt x="42773" y="108764"/>
                  <a:pt x="42371" y="92288"/>
                  <a:pt x="52060" y="81528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4" name="Text 12"/>
          <p:cNvSpPr/>
          <p:nvPr/>
        </p:nvSpPr>
        <p:spPr>
          <a:xfrm>
            <a:off x="5178326" y="2428875"/>
            <a:ext cx="24669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Sycophancy Under Pressure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492526" y="2981325"/>
            <a:ext cx="3286125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Models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agree with incorrect user stances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maintain a "helpful" tone, prioritizing user approval over clinical truth.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492526" y="4124325"/>
            <a:ext cx="3209925" cy="495300"/>
          </a:xfrm>
          <a:custGeom>
            <a:avLst/>
            <a:gdLst/>
            <a:ahLst/>
            <a:cxnLst/>
            <a:rect l="l" t="t" r="r" b="b"/>
            <a:pathLst>
              <a:path w="3209925" h="495300">
                <a:moveTo>
                  <a:pt x="114300" y="0"/>
                </a:moveTo>
                <a:lnTo>
                  <a:pt x="3095625" y="0"/>
                </a:lnTo>
                <a:cubicBezTo>
                  <a:pt x="3158751" y="0"/>
                  <a:pt x="3209925" y="51174"/>
                  <a:pt x="3209925" y="114300"/>
                </a:cubicBezTo>
                <a:lnTo>
                  <a:pt x="3209925" y="381000"/>
                </a:lnTo>
                <a:cubicBezTo>
                  <a:pt x="3209925" y="444126"/>
                  <a:pt x="3158751" y="495300"/>
                  <a:pt x="3095625" y="495300"/>
                </a:cubicBezTo>
                <a:lnTo>
                  <a:pt x="114300" y="495300"/>
                </a:lnTo>
                <a:cubicBezTo>
                  <a:pt x="51174" y="495300"/>
                  <a:pt x="0" y="444126"/>
                  <a:pt x="0" y="3810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5098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4644926" y="4276725"/>
            <a:ext cx="2971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"Strategic prioritization of approval over truth"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132713" y="2062163"/>
            <a:ext cx="3676650" cy="2790825"/>
          </a:xfrm>
          <a:custGeom>
            <a:avLst/>
            <a:gdLst/>
            <a:ahLst/>
            <a:cxnLst/>
            <a:rect l="l" t="t" r="r" b="b"/>
            <a:pathLst>
              <a:path w="3676650" h="2790825">
                <a:moveTo>
                  <a:pt x="152407" y="0"/>
                </a:moveTo>
                <a:lnTo>
                  <a:pt x="3524243" y="0"/>
                </a:lnTo>
                <a:cubicBezTo>
                  <a:pt x="3608415" y="0"/>
                  <a:pt x="3676650" y="68235"/>
                  <a:pt x="3676650" y="152407"/>
                </a:cubicBezTo>
                <a:lnTo>
                  <a:pt x="3676650" y="2638418"/>
                </a:lnTo>
                <a:cubicBezTo>
                  <a:pt x="3676650" y="2722590"/>
                  <a:pt x="3608415" y="2790825"/>
                  <a:pt x="3524243" y="2790825"/>
                </a:cubicBezTo>
                <a:lnTo>
                  <a:pt x="152407" y="2790825"/>
                </a:lnTo>
                <a:cubicBezTo>
                  <a:pt x="68235" y="2790825"/>
                  <a:pt x="0" y="2722590"/>
                  <a:pt x="0" y="2638418"/>
                </a:cubicBezTo>
                <a:lnTo>
                  <a:pt x="0" y="152407"/>
                </a:lnTo>
                <a:cubicBezTo>
                  <a:pt x="0" y="68291"/>
                  <a:pt x="68291" y="0"/>
                  <a:pt x="152407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7843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8366075" y="229552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6C757D"/>
          </a:solidFill>
          <a:ln/>
        </p:spPr>
      </p:sp>
      <p:sp>
        <p:nvSpPr>
          <p:cNvPr id="20" name="Shape 18"/>
          <p:cNvSpPr/>
          <p:nvPr/>
        </p:nvSpPr>
        <p:spPr>
          <a:xfrm>
            <a:off x="8518475" y="244792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28575" y="28575"/>
                </a:moveTo>
                <a:cubicBezTo>
                  <a:pt x="12814" y="28575"/>
                  <a:pt x="0" y="41389"/>
                  <a:pt x="0" y="57150"/>
                </a:cubicBezTo>
                <a:lnTo>
                  <a:pt x="0" y="60454"/>
                </a:lnTo>
                <a:cubicBezTo>
                  <a:pt x="0" y="63490"/>
                  <a:pt x="1965" y="66080"/>
                  <a:pt x="4509" y="67732"/>
                </a:cubicBezTo>
                <a:cubicBezTo>
                  <a:pt x="10403" y="71571"/>
                  <a:pt x="14288" y="78179"/>
                  <a:pt x="14288" y="85725"/>
                </a:cubicBezTo>
                <a:cubicBezTo>
                  <a:pt x="14288" y="93271"/>
                  <a:pt x="10403" y="99879"/>
                  <a:pt x="4509" y="103718"/>
                </a:cubicBezTo>
                <a:cubicBezTo>
                  <a:pt x="1965" y="105370"/>
                  <a:pt x="0" y="107960"/>
                  <a:pt x="0" y="110996"/>
                </a:cubicBezTo>
                <a:lnTo>
                  <a:pt x="0" y="135731"/>
                </a:lnTo>
                <a:lnTo>
                  <a:pt x="228600" y="135731"/>
                </a:lnTo>
                <a:lnTo>
                  <a:pt x="228600" y="110996"/>
                </a:lnTo>
                <a:cubicBezTo>
                  <a:pt x="228600" y="107960"/>
                  <a:pt x="226635" y="105370"/>
                  <a:pt x="224091" y="103718"/>
                </a:cubicBezTo>
                <a:cubicBezTo>
                  <a:pt x="218197" y="99879"/>
                  <a:pt x="214313" y="93271"/>
                  <a:pt x="214313" y="85725"/>
                </a:cubicBezTo>
                <a:cubicBezTo>
                  <a:pt x="214313" y="78179"/>
                  <a:pt x="218197" y="71571"/>
                  <a:pt x="224091" y="67732"/>
                </a:cubicBezTo>
                <a:cubicBezTo>
                  <a:pt x="226635" y="66080"/>
                  <a:pt x="228600" y="63490"/>
                  <a:pt x="228600" y="60454"/>
                </a:cubicBezTo>
                <a:lnTo>
                  <a:pt x="228600" y="57150"/>
                </a:lnTo>
                <a:cubicBezTo>
                  <a:pt x="228600" y="41389"/>
                  <a:pt x="215786" y="28575"/>
                  <a:pt x="200025" y="28575"/>
                </a:cubicBezTo>
                <a:lnTo>
                  <a:pt x="28575" y="28575"/>
                </a:lnTo>
                <a:close/>
                <a:moveTo>
                  <a:pt x="228600" y="185738"/>
                </a:moveTo>
                <a:lnTo>
                  <a:pt x="228600" y="157163"/>
                </a:lnTo>
                <a:lnTo>
                  <a:pt x="0" y="157163"/>
                </a:lnTo>
                <a:lnTo>
                  <a:pt x="0" y="185738"/>
                </a:lnTo>
                <a:cubicBezTo>
                  <a:pt x="0" y="193640"/>
                  <a:pt x="6385" y="200025"/>
                  <a:pt x="14288" y="200025"/>
                </a:cubicBezTo>
                <a:lnTo>
                  <a:pt x="42863" y="200025"/>
                </a:lnTo>
                <a:lnTo>
                  <a:pt x="42863" y="189309"/>
                </a:lnTo>
                <a:cubicBezTo>
                  <a:pt x="42863" y="183371"/>
                  <a:pt x="47640" y="178594"/>
                  <a:pt x="53578" y="178594"/>
                </a:cubicBezTo>
                <a:cubicBezTo>
                  <a:pt x="59516" y="178594"/>
                  <a:pt x="64294" y="183371"/>
                  <a:pt x="64294" y="189309"/>
                </a:cubicBezTo>
                <a:lnTo>
                  <a:pt x="64294" y="200025"/>
                </a:lnTo>
                <a:lnTo>
                  <a:pt x="103584" y="200025"/>
                </a:lnTo>
                <a:lnTo>
                  <a:pt x="103584" y="189309"/>
                </a:lnTo>
                <a:cubicBezTo>
                  <a:pt x="103584" y="183371"/>
                  <a:pt x="108362" y="178594"/>
                  <a:pt x="114300" y="178594"/>
                </a:cubicBezTo>
                <a:cubicBezTo>
                  <a:pt x="120238" y="178594"/>
                  <a:pt x="125016" y="183371"/>
                  <a:pt x="125016" y="189309"/>
                </a:cubicBezTo>
                <a:lnTo>
                  <a:pt x="125016" y="200025"/>
                </a:lnTo>
                <a:lnTo>
                  <a:pt x="164306" y="200025"/>
                </a:lnTo>
                <a:lnTo>
                  <a:pt x="164306" y="189309"/>
                </a:lnTo>
                <a:cubicBezTo>
                  <a:pt x="164306" y="183371"/>
                  <a:pt x="169084" y="178594"/>
                  <a:pt x="175022" y="178594"/>
                </a:cubicBezTo>
                <a:cubicBezTo>
                  <a:pt x="180960" y="178594"/>
                  <a:pt x="185738" y="183371"/>
                  <a:pt x="185738" y="189309"/>
                </a:cubicBezTo>
                <a:lnTo>
                  <a:pt x="185738" y="200025"/>
                </a:lnTo>
                <a:lnTo>
                  <a:pt x="214313" y="200025"/>
                </a:lnTo>
                <a:cubicBezTo>
                  <a:pt x="222215" y="200025"/>
                  <a:pt x="228600" y="193640"/>
                  <a:pt x="228600" y="185738"/>
                </a:cubicBezTo>
                <a:close/>
                <a:moveTo>
                  <a:pt x="71438" y="71438"/>
                </a:moveTo>
                <a:lnTo>
                  <a:pt x="71438" y="100013"/>
                </a:lnTo>
                <a:cubicBezTo>
                  <a:pt x="71438" y="107915"/>
                  <a:pt x="65053" y="114300"/>
                  <a:pt x="57150" y="114300"/>
                </a:cubicBezTo>
                <a:cubicBezTo>
                  <a:pt x="49247" y="114300"/>
                  <a:pt x="42863" y="107915"/>
                  <a:pt x="42863" y="100013"/>
                </a:cubicBezTo>
                <a:lnTo>
                  <a:pt x="42863" y="71438"/>
                </a:lnTo>
                <a:cubicBezTo>
                  <a:pt x="42863" y="63535"/>
                  <a:pt x="49247" y="57150"/>
                  <a:pt x="57150" y="57150"/>
                </a:cubicBezTo>
                <a:cubicBezTo>
                  <a:pt x="65053" y="57150"/>
                  <a:pt x="71438" y="63535"/>
                  <a:pt x="71438" y="71438"/>
                </a:cubicBezTo>
                <a:close/>
                <a:moveTo>
                  <a:pt x="128588" y="71438"/>
                </a:moveTo>
                <a:lnTo>
                  <a:pt x="128588" y="100013"/>
                </a:lnTo>
                <a:cubicBezTo>
                  <a:pt x="128588" y="107915"/>
                  <a:pt x="122203" y="114300"/>
                  <a:pt x="114300" y="114300"/>
                </a:cubicBezTo>
                <a:cubicBezTo>
                  <a:pt x="106397" y="114300"/>
                  <a:pt x="100013" y="107915"/>
                  <a:pt x="100013" y="100013"/>
                </a:cubicBezTo>
                <a:lnTo>
                  <a:pt x="100013" y="71438"/>
                </a:lnTo>
                <a:cubicBezTo>
                  <a:pt x="100013" y="63535"/>
                  <a:pt x="106397" y="57150"/>
                  <a:pt x="114300" y="57150"/>
                </a:cubicBezTo>
                <a:cubicBezTo>
                  <a:pt x="122203" y="57150"/>
                  <a:pt x="128588" y="63535"/>
                  <a:pt x="128588" y="71438"/>
                </a:cubicBezTo>
                <a:close/>
                <a:moveTo>
                  <a:pt x="185738" y="71438"/>
                </a:moveTo>
                <a:lnTo>
                  <a:pt x="185738" y="100013"/>
                </a:lnTo>
                <a:cubicBezTo>
                  <a:pt x="185738" y="107915"/>
                  <a:pt x="179353" y="114300"/>
                  <a:pt x="171450" y="114300"/>
                </a:cubicBezTo>
                <a:cubicBezTo>
                  <a:pt x="163547" y="114300"/>
                  <a:pt x="157163" y="107915"/>
                  <a:pt x="157163" y="100013"/>
                </a:cubicBezTo>
                <a:lnTo>
                  <a:pt x="157163" y="71438"/>
                </a:lnTo>
                <a:cubicBezTo>
                  <a:pt x="157163" y="63535"/>
                  <a:pt x="163547" y="57150"/>
                  <a:pt x="171450" y="57150"/>
                </a:cubicBezTo>
                <a:cubicBezTo>
                  <a:pt x="179353" y="57150"/>
                  <a:pt x="185738" y="63535"/>
                  <a:pt x="185738" y="71438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1" name="Text 19"/>
          <p:cNvSpPr/>
          <p:nvPr/>
        </p:nvSpPr>
        <p:spPr>
          <a:xfrm>
            <a:off x="9051875" y="2428875"/>
            <a:ext cx="15525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Longitudinal Drift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366075" y="2981325"/>
            <a:ext cx="3286125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Models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forget or contradict key patient facts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over conversation turns, undermining therapeutic continuity and safety.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8366075" y="4124325"/>
            <a:ext cx="3209925" cy="495300"/>
          </a:xfrm>
          <a:custGeom>
            <a:avLst/>
            <a:gdLst/>
            <a:ahLst/>
            <a:cxnLst/>
            <a:rect l="l" t="t" r="r" b="b"/>
            <a:pathLst>
              <a:path w="3209925" h="495300">
                <a:moveTo>
                  <a:pt x="114300" y="0"/>
                </a:moveTo>
                <a:lnTo>
                  <a:pt x="3095625" y="0"/>
                </a:lnTo>
                <a:cubicBezTo>
                  <a:pt x="3158751" y="0"/>
                  <a:pt x="3209925" y="51174"/>
                  <a:pt x="3209925" y="114300"/>
                </a:cubicBezTo>
                <a:lnTo>
                  <a:pt x="3209925" y="381000"/>
                </a:lnTo>
                <a:cubicBezTo>
                  <a:pt x="3209925" y="444126"/>
                  <a:pt x="3158751" y="495300"/>
                  <a:pt x="3095625" y="495300"/>
                </a:cubicBezTo>
                <a:lnTo>
                  <a:pt x="114300" y="495300"/>
                </a:lnTo>
                <a:cubicBezTo>
                  <a:pt x="51174" y="495300"/>
                  <a:pt x="0" y="444126"/>
                  <a:pt x="0" y="3810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6C757D">
              <a:alpha val="5098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8518475" y="4276725"/>
            <a:ext cx="2971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"Inconsistent strategic behavior across sessions"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381000" y="5048250"/>
            <a:ext cx="11430000" cy="1333500"/>
          </a:xfrm>
          <a:custGeom>
            <a:avLst/>
            <a:gdLst/>
            <a:ahLst/>
            <a:cxnLst/>
            <a:rect l="l" t="t" r="r" b="b"/>
            <a:pathLst>
              <a:path w="11430000" h="1333500">
                <a:moveTo>
                  <a:pt x="152406" y="0"/>
                </a:moveTo>
                <a:lnTo>
                  <a:pt x="11277594" y="0"/>
                </a:lnTo>
                <a:cubicBezTo>
                  <a:pt x="11361709" y="0"/>
                  <a:pt x="11430000" y="68291"/>
                  <a:pt x="11430000" y="152406"/>
                </a:cubicBezTo>
                <a:lnTo>
                  <a:pt x="11430000" y="1181094"/>
                </a:lnTo>
                <a:cubicBezTo>
                  <a:pt x="11430000" y="1265209"/>
                  <a:pt x="11361709" y="1333500"/>
                  <a:pt x="11277594" y="1333500"/>
                </a:cubicBezTo>
                <a:lnTo>
                  <a:pt x="152406" y="1333500"/>
                </a:lnTo>
                <a:cubicBezTo>
                  <a:pt x="68291" y="1333500"/>
                  <a:pt x="0" y="1265209"/>
                  <a:pt x="0" y="1181094"/>
                </a:cubicBezTo>
                <a:lnTo>
                  <a:pt x="0" y="152406"/>
                </a:lnTo>
                <a:cubicBezTo>
                  <a:pt x="0" y="68291"/>
                  <a:pt x="68291" y="0"/>
                  <a:pt x="152406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3D8B8B"/>
              </a:gs>
            </a:gsLst>
            <a:lin ang="0" scaled="1"/>
          </a:gradFill>
          <a:ln/>
        </p:spPr>
      </p:sp>
      <p:sp>
        <p:nvSpPr>
          <p:cNvPr id="26" name="Shape 24"/>
          <p:cNvSpPr/>
          <p:nvPr/>
        </p:nvSpPr>
        <p:spPr>
          <a:xfrm>
            <a:off x="609600" y="527685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14300" y="0"/>
                </a:moveTo>
                <a:lnTo>
                  <a:pt x="342900" y="0"/>
                </a:lnTo>
                <a:cubicBezTo>
                  <a:pt x="405984" y="0"/>
                  <a:pt x="457200" y="51216"/>
                  <a:pt x="457200" y="114300"/>
                </a:cubicBezTo>
                <a:lnTo>
                  <a:pt x="457200" y="342900"/>
                </a:lnTo>
                <a:cubicBezTo>
                  <a:pt x="457200" y="405984"/>
                  <a:pt x="405984" y="457200"/>
                  <a:pt x="342900" y="457200"/>
                </a:cubicBezTo>
                <a:lnTo>
                  <a:pt x="114300" y="457200"/>
                </a:lnTo>
                <a:cubicBezTo>
                  <a:pt x="51216" y="457200"/>
                  <a:pt x="0" y="405984"/>
                  <a:pt x="0" y="3429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FFFFFF">
              <a:alpha val="20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742950" y="54102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cubicBezTo>
                  <a:pt x="100719" y="0"/>
                  <a:pt x="105742" y="3014"/>
                  <a:pt x="108347" y="7813"/>
                </a:cubicBezTo>
                <a:lnTo>
                  <a:pt x="188714" y="156642"/>
                </a:lnTo>
                <a:cubicBezTo>
                  <a:pt x="191207" y="161255"/>
                  <a:pt x="191095" y="166836"/>
                  <a:pt x="188416" y="171338"/>
                </a:cubicBezTo>
                <a:cubicBezTo>
                  <a:pt x="185737" y="175840"/>
                  <a:pt x="180863" y="178594"/>
                  <a:pt x="175617" y="178594"/>
                </a:cubicBezTo>
                <a:lnTo>
                  <a:pt x="14883" y="178594"/>
                </a:lnTo>
                <a:cubicBezTo>
                  <a:pt x="9637" y="178594"/>
                  <a:pt x="4800" y="175840"/>
                  <a:pt x="2084" y="171338"/>
                </a:cubicBezTo>
                <a:cubicBezTo>
                  <a:pt x="-633" y="166836"/>
                  <a:pt x="-707" y="161255"/>
                  <a:pt x="1786" y="156642"/>
                </a:cubicBezTo>
                <a:lnTo>
                  <a:pt x="82153" y="7813"/>
                </a:lnTo>
                <a:cubicBezTo>
                  <a:pt x="84758" y="3014"/>
                  <a:pt x="89781" y="0"/>
                  <a:pt x="95250" y="0"/>
                </a:cubicBezTo>
                <a:close/>
                <a:moveTo>
                  <a:pt x="95250" y="62508"/>
                </a:moveTo>
                <a:cubicBezTo>
                  <a:pt x="90301" y="62508"/>
                  <a:pt x="86320" y="66489"/>
                  <a:pt x="86320" y="71438"/>
                </a:cubicBezTo>
                <a:lnTo>
                  <a:pt x="86320" y="113109"/>
                </a:lnTo>
                <a:cubicBezTo>
                  <a:pt x="86320" y="118058"/>
                  <a:pt x="90301" y="122039"/>
                  <a:pt x="95250" y="122039"/>
                </a:cubicBezTo>
                <a:cubicBezTo>
                  <a:pt x="100199" y="122039"/>
                  <a:pt x="104180" y="118058"/>
                  <a:pt x="104180" y="113109"/>
                </a:cubicBezTo>
                <a:lnTo>
                  <a:pt x="104180" y="71438"/>
                </a:lnTo>
                <a:cubicBezTo>
                  <a:pt x="104180" y="66489"/>
                  <a:pt x="100199" y="62508"/>
                  <a:pt x="95250" y="62508"/>
                </a:cubicBezTo>
                <a:close/>
                <a:moveTo>
                  <a:pt x="105184" y="142875"/>
                </a:moveTo>
                <a:cubicBezTo>
                  <a:pt x="105410" y="139188"/>
                  <a:pt x="103571" y="135679"/>
                  <a:pt x="100410" y="133767"/>
                </a:cubicBezTo>
                <a:cubicBezTo>
                  <a:pt x="97249" y="131855"/>
                  <a:pt x="93288" y="131855"/>
                  <a:pt x="90127" y="133767"/>
                </a:cubicBezTo>
                <a:cubicBezTo>
                  <a:pt x="86966" y="135679"/>
                  <a:pt x="85127" y="139188"/>
                  <a:pt x="85353" y="142875"/>
                </a:cubicBezTo>
                <a:cubicBezTo>
                  <a:pt x="85127" y="146562"/>
                  <a:pt x="86966" y="150071"/>
                  <a:pt x="90127" y="151983"/>
                </a:cubicBezTo>
                <a:cubicBezTo>
                  <a:pt x="93288" y="153895"/>
                  <a:pt x="97249" y="153895"/>
                  <a:pt x="100410" y="151983"/>
                </a:cubicBezTo>
                <a:cubicBezTo>
                  <a:pt x="103571" y="150071"/>
                  <a:pt x="105410" y="146562"/>
                  <a:pt x="105184" y="142875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8" name="Text 26"/>
          <p:cNvSpPr/>
          <p:nvPr/>
        </p:nvSpPr>
        <p:spPr>
          <a:xfrm>
            <a:off x="1257300" y="5276850"/>
            <a:ext cx="104203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Single-Turn Accuracy Hides High-Risk Behavior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257300" y="5657850"/>
            <a:ext cx="104013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Current benchmarks measure isolated question-answer pairs, missing how models behave in realistic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therapy/triage-style dialogue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Three failure modes repeatedly appear in clinical safety literature (2023–2025), yet no standardized evaluation exists to detect them in mental health contexts.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Critical Context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11658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Why Mental-Health Specific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Evaluation Matters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00050" y="2019300"/>
            <a:ext cx="5600700" cy="1800225"/>
          </a:xfrm>
          <a:custGeom>
            <a:avLst/>
            <a:gdLst/>
            <a:ahLst/>
            <a:cxnLst/>
            <a:rect l="l" t="t" r="r" b="b"/>
            <a:pathLst>
              <a:path w="5600700" h="1800225">
                <a:moveTo>
                  <a:pt x="38100" y="0"/>
                </a:moveTo>
                <a:lnTo>
                  <a:pt x="5448293" y="0"/>
                </a:lnTo>
                <a:cubicBezTo>
                  <a:pt x="5532465" y="0"/>
                  <a:pt x="5600700" y="68235"/>
                  <a:pt x="5600700" y="152407"/>
                </a:cubicBezTo>
                <a:lnTo>
                  <a:pt x="5600700" y="1647818"/>
                </a:lnTo>
                <a:cubicBezTo>
                  <a:pt x="5600700" y="1731990"/>
                  <a:pt x="5532465" y="1800225"/>
                  <a:pt x="5448293" y="1800225"/>
                </a:cubicBez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00050" y="2019300"/>
            <a:ext cx="38100" cy="1800225"/>
          </a:xfrm>
          <a:custGeom>
            <a:avLst/>
            <a:gdLst/>
            <a:ahLst/>
            <a:cxnLst/>
            <a:rect l="l" t="t" r="r" b="b"/>
            <a:pathLst>
              <a:path w="38100" h="1800225">
                <a:moveTo>
                  <a:pt x="38100" y="0"/>
                </a:moveTo>
                <a:lnTo>
                  <a:pt x="38100" y="0"/>
                </a:lnTo>
                <a:lnTo>
                  <a:pt x="38100" y="1800225"/>
                </a:ln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6" name="Shape 4"/>
          <p:cNvSpPr/>
          <p:nvPr/>
        </p:nvSpPr>
        <p:spPr>
          <a:xfrm>
            <a:off x="647700" y="2376488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14300" y="0"/>
                </a:moveTo>
                <a:lnTo>
                  <a:pt x="342900" y="0"/>
                </a:lnTo>
                <a:cubicBezTo>
                  <a:pt x="405984" y="0"/>
                  <a:pt x="457200" y="51216"/>
                  <a:pt x="457200" y="114300"/>
                </a:cubicBezTo>
                <a:lnTo>
                  <a:pt x="457200" y="342900"/>
                </a:lnTo>
                <a:cubicBezTo>
                  <a:pt x="457200" y="405984"/>
                  <a:pt x="405984" y="457200"/>
                  <a:pt x="342900" y="457200"/>
                </a:cubicBezTo>
                <a:lnTo>
                  <a:pt x="114300" y="457200"/>
                </a:lnTo>
                <a:cubicBezTo>
                  <a:pt x="51216" y="457200"/>
                  <a:pt x="0" y="405984"/>
                  <a:pt x="0" y="3429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1A3D5C">
              <a:alpha val="10196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769144" y="2509838"/>
            <a:ext cx="214313" cy="190500"/>
          </a:xfrm>
          <a:custGeom>
            <a:avLst/>
            <a:gdLst/>
            <a:ahLst/>
            <a:cxnLst/>
            <a:rect l="l" t="t" r="r" b="b"/>
            <a:pathLst>
              <a:path w="214313" h="190500">
                <a:moveTo>
                  <a:pt x="142875" y="53578"/>
                </a:moveTo>
                <a:cubicBezTo>
                  <a:pt x="142875" y="89743"/>
                  <a:pt x="110877" y="119063"/>
                  <a:pt x="71438" y="119063"/>
                </a:cubicBezTo>
                <a:cubicBezTo>
                  <a:pt x="61503" y="119063"/>
                  <a:pt x="52053" y="117202"/>
                  <a:pt x="43458" y="113854"/>
                </a:cubicBezTo>
                <a:lnTo>
                  <a:pt x="13097" y="129927"/>
                </a:lnTo>
                <a:cubicBezTo>
                  <a:pt x="9637" y="131750"/>
                  <a:pt x="5395" y="131118"/>
                  <a:pt x="2604" y="128364"/>
                </a:cubicBezTo>
                <a:cubicBezTo>
                  <a:pt x="-186" y="125611"/>
                  <a:pt x="-819" y="121332"/>
                  <a:pt x="1042" y="117872"/>
                </a:cubicBezTo>
                <a:lnTo>
                  <a:pt x="14288" y="92869"/>
                </a:lnTo>
                <a:cubicBezTo>
                  <a:pt x="5321" y="81930"/>
                  <a:pt x="0" y="68312"/>
                  <a:pt x="0" y="53578"/>
                </a:cubicBezTo>
                <a:cubicBezTo>
                  <a:pt x="0" y="17413"/>
                  <a:pt x="31998" y="-11906"/>
                  <a:pt x="71438" y="-11906"/>
                </a:cubicBezTo>
                <a:cubicBezTo>
                  <a:pt x="110877" y="-11906"/>
                  <a:pt x="142875" y="17413"/>
                  <a:pt x="142875" y="53578"/>
                </a:cubicBezTo>
                <a:close/>
                <a:moveTo>
                  <a:pt x="142875" y="190500"/>
                </a:moveTo>
                <a:cubicBezTo>
                  <a:pt x="107863" y="190500"/>
                  <a:pt x="78730" y="167394"/>
                  <a:pt x="72628" y="136922"/>
                </a:cubicBezTo>
                <a:cubicBezTo>
                  <a:pt x="117277" y="136364"/>
                  <a:pt x="156083" y="104589"/>
                  <a:pt x="160362" y="61503"/>
                </a:cubicBezTo>
                <a:cubicBezTo>
                  <a:pt x="191356" y="68647"/>
                  <a:pt x="214313" y="94357"/>
                  <a:pt x="214313" y="125016"/>
                </a:cubicBezTo>
                <a:cubicBezTo>
                  <a:pt x="214313" y="139750"/>
                  <a:pt x="208992" y="153367"/>
                  <a:pt x="200025" y="164306"/>
                </a:cubicBezTo>
                <a:lnTo>
                  <a:pt x="213271" y="189309"/>
                </a:lnTo>
                <a:cubicBezTo>
                  <a:pt x="215094" y="192770"/>
                  <a:pt x="214461" y="197011"/>
                  <a:pt x="211708" y="199802"/>
                </a:cubicBezTo>
                <a:cubicBezTo>
                  <a:pt x="208955" y="202592"/>
                  <a:pt x="204676" y="203225"/>
                  <a:pt x="201216" y="201364"/>
                </a:cubicBezTo>
                <a:lnTo>
                  <a:pt x="170855" y="185291"/>
                </a:lnTo>
                <a:cubicBezTo>
                  <a:pt x="162260" y="188640"/>
                  <a:pt x="152809" y="190500"/>
                  <a:pt x="142875" y="19050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8" name="Text 6"/>
          <p:cNvSpPr/>
          <p:nvPr/>
        </p:nvSpPr>
        <p:spPr>
          <a:xfrm>
            <a:off x="1257300" y="2376488"/>
            <a:ext cx="4610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Multi-Turn Deployments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57300" y="2719388"/>
            <a:ext cx="459105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Mental health AI operates in extended conversations. Safety depends on what the model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remembers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how it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updates beliefs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across turns—not just initial responses.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00050" y="3971925"/>
            <a:ext cx="5600700" cy="1800225"/>
          </a:xfrm>
          <a:custGeom>
            <a:avLst/>
            <a:gdLst/>
            <a:ahLst/>
            <a:cxnLst/>
            <a:rect l="l" t="t" r="r" b="b"/>
            <a:pathLst>
              <a:path w="5600700" h="1800225">
                <a:moveTo>
                  <a:pt x="38100" y="0"/>
                </a:moveTo>
                <a:lnTo>
                  <a:pt x="5448293" y="0"/>
                </a:lnTo>
                <a:cubicBezTo>
                  <a:pt x="5532465" y="0"/>
                  <a:pt x="5600700" y="68235"/>
                  <a:pt x="5600700" y="152407"/>
                </a:cubicBezTo>
                <a:lnTo>
                  <a:pt x="5600700" y="1647818"/>
                </a:lnTo>
                <a:cubicBezTo>
                  <a:pt x="5600700" y="1731990"/>
                  <a:pt x="5532465" y="1800225"/>
                  <a:pt x="5448293" y="1800225"/>
                </a:cubicBez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00050" y="3971925"/>
            <a:ext cx="38100" cy="1800225"/>
          </a:xfrm>
          <a:custGeom>
            <a:avLst/>
            <a:gdLst/>
            <a:ahLst/>
            <a:cxnLst/>
            <a:rect l="l" t="t" r="r" b="b"/>
            <a:pathLst>
              <a:path w="38100" h="1800225">
                <a:moveTo>
                  <a:pt x="38100" y="0"/>
                </a:moveTo>
                <a:lnTo>
                  <a:pt x="38100" y="0"/>
                </a:lnTo>
                <a:lnTo>
                  <a:pt x="38100" y="1800225"/>
                </a:ln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2" name="Shape 10"/>
          <p:cNvSpPr/>
          <p:nvPr/>
        </p:nvSpPr>
        <p:spPr>
          <a:xfrm>
            <a:off x="647700" y="4329113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14300" y="0"/>
                </a:moveTo>
                <a:lnTo>
                  <a:pt x="342900" y="0"/>
                </a:lnTo>
                <a:cubicBezTo>
                  <a:pt x="405984" y="0"/>
                  <a:pt x="457200" y="51216"/>
                  <a:pt x="457200" y="114300"/>
                </a:cubicBezTo>
                <a:lnTo>
                  <a:pt x="457200" y="342900"/>
                </a:lnTo>
                <a:cubicBezTo>
                  <a:pt x="457200" y="405984"/>
                  <a:pt x="405984" y="457200"/>
                  <a:pt x="342900" y="457200"/>
                </a:cubicBezTo>
                <a:lnTo>
                  <a:pt x="114300" y="457200"/>
                </a:lnTo>
                <a:cubicBezTo>
                  <a:pt x="51216" y="457200"/>
                  <a:pt x="0" y="405984"/>
                  <a:pt x="0" y="3429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769144" y="4462463"/>
            <a:ext cx="214313" cy="190500"/>
          </a:xfrm>
          <a:custGeom>
            <a:avLst/>
            <a:gdLst/>
            <a:ahLst/>
            <a:cxnLst/>
            <a:rect l="l" t="t" r="r" b="b"/>
            <a:pathLst>
              <a:path w="214313" h="190500">
                <a:moveTo>
                  <a:pt x="107156" y="23812"/>
                </a:moveTo>
                <a:cubicBezTo>
                  <a:pt x="23812" y="23812"/>
                  <a:pt x="0" y="59531"/>
                  <a:pt x="0" y="101203"/>
                </a:cubicBezTo>
                <a:cubicBezTo>
                  <a:pt x="0" y="142875"/>
                  <a:pt x="29766" y="166688"/>
                  <a:pt x="65484" y="166688"/>
                </a:cubicBezTo>
                <a:lnTo>
                  <a:pt x="68610" y="166688"/>
                </a:lnTo>
                <a:cubicBezTo>
                  <a:pt x="77614" y="166688"/>
                  <a:pt x="85874" y="161590"/>
                  <a:pt x="89892" y="153516"/>
                </a:cubicBezTo>
                <a:lnTo>
                  <a:pt x="98524" y="136289"/>
                </a:lnTo>
                <a:cubicBezTo>
                  <a:pt x="100161" y="133015"/>
                  <a:pt x="103473" y="130969"/>
                  <a:pt x="107156" y="130969"/>
                </a:cubicBezTo>
                <a:cubicBezTo>
                  <a:pt x="110840" y="130969"/>
                  <a:pt x="114151" y="133015"/>
                  <a:pt x="115788" y="136289"/>
                </a:cubicBezTo>
                <a:lnTo>
                  <a:pt x="124420" y="153516"/>
                </a:lnTo>
                <a:cubicBezTo>
                  <a:pt x="128439" y="161590"/>
                  <a:pt x="136699" y="166688"/>
                  <a:pt x="145703" y="166688"/>
                </a:cubicBezTo>
                <a:lnTo>
                  <a:pt x="148828" y="166688"/>
                </a:lnTo>
                <a:cubicBezTo>
                  <a:pt x="184547" y="166688"/>
                  <a:pt x="214313" y="142875"/>
                  <a:pt x="214313" y="101203"/>
                </a:cubicBezTo>
                <a:cubicBezTo>
                  <a:pt x="214313" y="59531"/>
                  <a:pt x="190500" y="23812"/>
                  <a:pt x="107156" y="23812"/>
                </a:cubicBezTo>
                <a:close/>
                <a:moveTo>
                  <a:pt x="35719" y="95250"/>
                </a:moveTo>
                <a:cubicBezTo>
                  <a:pt x="35719" y="82108"/>
                  <a:pt x="46389" y="71438"/>
                  <a:pt x="59531" y="71438"/>
                </a:cubicBezTo>
                <a:cubicBezTo>
                  <a:pt x="72674" y="71438"/>
                  <a:pt x="83344" y="82108"/>
                  <a:pt x="83344" y="95250"/>
                </a:cubicBezTo>
                <a:cubicBezTo>
                  <a:pt x="83344" y="108392"/>
                  <a:pt x="72674" y="119063"/>
                  <a:pt x="59531" y="119063"/>
                </a:cubicBezTo>
                <a:cubicBezTo>
                  <a:pt x="46389" y="119063"/>
                  <a:pt x="35719" y="108392"/>
                  <a:pt x="35719" y="95250"/>
                </a:cubicBezTo>
                <a:close/>
                <a:moveTo>
                  <a:pt x="154781" y="71438"/>
                </a:moveTo>
                <a:cubicBezTo>
                  <a:pt x="167924" y="71438"/>
                  <a:pt x="178594" y="82108"/>
                  <a:pt x="178594" y="95250"/>
                </a:cubicBezTo>
                <a:cubicBezTo>
                  <a:pt x="178594" y="108392"/>
                  <a:pt x="167924" y="119063"/>
                  <a:pt x="154781" y="119063"/>
                </a:cubicBezTo>
                <a:cubicBezTo>
                  <a:pt x="141639" y="119063"/>
                  <a:pt x="130969" y="108392"/>
                  <a:pt x="130969" y="95250"/>
                </a:cubicBezTo>
                <a:cubicBezTo>
                  <a:pt x="130969" y="82108"/>
                  <a:pt x="141639" y="71438"/>
                  <a:pt x="154781" y="71438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4" name="Text 12"/>
          <p:cNvSpPr/>
          <p:nvPr/>
        </p:nvSpPr>
        <p:spPr>
          <a:xfrm>
            <a:off x="1257300" y="4329113"/>
            <a:ext cx="4610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"Helpful Tone" Trap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57300" y="4672013"/>
            <a:ext cx="459105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pleasant, empathetic demeanor can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mask incorrect or unsafe guidance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We need behavior-level metrics that see through surface-level politeness.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210300" y="2019300"/>
            <a:ext cx="5600700" cy="1800225"/>
          </a:xfrm>
          <a:custGeom>
            <a:avLst/>
            <a:gdLst/>
            <a:ahLst/>
            <a:cxnLst/>
            <a:rect l="l" t="t" r="r" b="b"/>
            <a:pathLst>
              <a:path w="5600700" h="1800225">
                <a:moveTo>
                  <a:pt x="38100" y="0"/>
                </a:moveTo>
                <a:lnTo>
                  <a:pt x="5448293" y="0"/>
                </a:lnTo>
                <a:cubicBezTo>
                  <a:pt x="5532465" y="0"/>
                  <a:pt x="5600700" y="68235"/>
                  <a:pt x="5600700" y="152407"/>
                </a:cubicBezTo>
                <a:lnTo>
                  <a:pt x="5600700" y="1647818"/>
                </a:lnTo>
                <a:cubicBezTo>
                  <a:pt x="5600700" y="1731990"/>
                  <a:pt x="5532465" y="1800225"/>
                  <a:pt x="5448293" y="1800225"/>
                </a:cubicBez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10300" y="2019300"/>
            <a:ext cx="38100" cy="1800225"/>
          </a:xfrm>
          <a:custGeom>
            <a:avLst/>
            <a:gdLst/>
            <a:ahLst/>
            <a:cxnLst/>
            <a:rect l="l" t="t" r="r" b="b"/>
            <a:pathLst>
              <a:path w="38100" h="1800225">
                <a:moveTo>
                  <a:pt x="38100" y="0"/>
                </a:moveTo>
                <a:lnTo>
                  <a:pt x="38100" y="0"/>
                </a:lnTo>
                <a:lnTo>
                  <a:pt x="38100" y="1800225"/>
                </a:ln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18" name="Shape 16"/>
          <p:cNvSpPr/>
          <p:nvPr/>
        </p:nvSpPr>
        <p:spPr>
          <a:xfrm>
            <a:off x="6457950" y="2376488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14300" y="0"/>
                </a:moveTo>
                <a:lnTo>
                  <a:pt x="342900" y="0"/>
                </a:lnTo>
                <a:cubicBezTo>
                  <a:pt x="405984" y="0"/>
                  <a:pt x="457200" y="51216"/>
                  <a:pt x="457200" y="114300"/>
                </a:cubicBezTo>
                <a:lnTo>
                  <a:pt x="457200" y="342900"/>
                </a:lnTo>
                <a:cubicBezTo>
                  <a:pt x="457200" y="405984"/>
                  <a:pt x="405984" y="457200"/>
                  <a:pt x="342900" y="457200"/>
                </a:cubicBezTo>
                <a:lnTo>
                  <a:pt x="114300" y="457200"/>
                </a:lnTo>
                <a:cubicBezTo>
                  <a:pt x="51216" y="457200"/>
                  <a:pt x="0" y="405984"/>
                  <a:pt x="0" y="3429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1A3D5C">
              <a:alpha val="10196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591300" y="2509838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40146"/>
                </a:moveTo>
                <a:lnTo>
                  <a:pt x="89669" y="32407"/>
                </a:lnTo>
                <a:cubicBezTo>
                  <a:pt x="80367" y="19534"/>
                  <a:pt x="65447" y="11906"/>
                  <a:pt x="49523" y="11906"/>
                </a:cubicBezTo>
                <a:cubicBezTo>
                  <a:pt x="22175" y="11906"/>
                  <a:pt x="0" y="34082"/>
                  <a:pt x="0" y="61429"/>
                </a:cubicBezTo>
                <a:lnTo>
                  <a:pt x="0" y="62396"/>
                </a:lnTo>
                <a:cubicBezTo>
                  <a:pt x="0" y="71177"/>
                  <a:pt x="2307" y="80256"/>
                  <a:pt x="6176" y="89297"/>
                </a:cubicBezTo>
                <a:lnTo>
                  <a:pt x="45616" y="89297"/>
                </a:lnTo>
                <a:cubicBezTo>
                  <a:pt x="46806" y="89297"/>
                  <a:pt x="47885" y="88590"/>
                  <a:pt x="48369" y="87474"/>
                </a:cubicBezTo>
                <a:lnTo>
                  <a:pt x="60201" y="59085"/>
                </a:lnTo>
                <a:cubicBezTo>
                  <a:pt x="61578" y="55811"/>
                  <a:pt x="64777" y="53653"/>
                  <a:pt x="68312" y="53578"/>
                </a:cubicBezTo>
                <a:cubicBezTo>
                  <a:pt x="71847" y="53504"/>
                  <a:pt x="75121" y="55587"/>
                  <a:pt x="76572" y="58824"/>
                </a:cubicBezTo>
                <a:lnTo>
                  <a:pt x="95659" y="101203"/>
                </a:lnTo>
                <a:lnTo>
                  <a:pt x="111063" y="70396"/>
                </a:lnTo>
                <a:cubicBezTo>
                  <a:pt x="112588" y="67382"/>
                  <a:pt x="115677" y="65447"/>
                  <a:pt x="119063" y="65447"/>
                </a:cubicBezTo>
                <a:cubicBezTo>
                  <a:pt x="122448" y="65447"/>
                  <a:pt x="125537" y="67345"/>
                  <a:pt x="127062" y="70396"/>
                </a:cubicBezTo>
                <a:lnTo>
                  <a:pt x="135694" y="87623"/>
                </a:lnTo>
                <a:cubicBezTo>
                  <a:pt x="136215" y="88627"/>
                  <a:pt x="137220" y="89260"/>
                  <a:pt x="138373" y="89260"/>
                </a:cubicBezTo>
                <a:lnTo>
                  <a:pt x="184361" y="89260"/>
                </a:lnTo>
                <a:cubicBezTo>
                  <a:pt x="188268" y="80218"/>
                  <a:pt x="190537" y="71140"/>
                  <a:pt x="190537" y="62359"/>
                </a:cubicBezTo>
                <a:lnTo>
                  <a:pt x="190537" y="61392"/>
                </a:lnTo>
                <a:cubicBezTo>
                  <a:pt x="190500" y="34082"/>
                  <a:pt x="168325" y="11906"/>
                  <a:pt x="140977" y="11906"/>
                </a:cubicBezTo>
                <a:cubicBezTo>
                  <a:pt x="125090" y="11906"/>
                  <a:pt x="110133" y="19534"/>
                  <a:pt x="100831" y="32407"/>
                </a:cubicBezTo>
                <a:lnTo>
                  <a:pt x="95250" y="40109"/>
                </a:lnTo>
                <a:close/>
                <a:moveTo>
                  <a:pt x="174724" y="107156"/>
                </a:moveTo>
                <a:lnTo>
                  <a:pt x="138336" y="107156"/>
                </a:lnTo>
                <a:cubicBezTo>
                  <a:pt x="130448" y="107156"/>
                  <a:pt x="123230" y="102691"/>
                  <a:pt x="119695" y="95622"/>
                </a:cubicBezTo>
                <a:lnTo>
                  <a:pt x="119063" y="94357"/>
                </a:lnTo>
                <a:lnTo>
                  <a:pt x="103250" y="126020"/>
                </a:lnTo>
                <a:cubicBezTo>
                  <a:pt x="101724" y="129108"/>
                  <a:pt x="98524" y="131043"/>
                  <a:pt x="95064" y="130969"/>
                </a:cubicBezTo>
                <a:cubicBezTo>
                  <a:pt x="91604" y="130894"/>
                  <a:pt x="88516" y="128848"/>
                  <a:pt x="87102" y="125723"/>
                </a:cubicBezTo>
                <a:lnTo>
                  <a:pt x="68759" y="84981"/>
                </a:lnTo>
                <a:lnTo>
                  <a:pt x="64852" y="94357"/>
                </a:lnTo>
                <a:cubicBezTo>
                  <a:pt x="61615" y="102133"/>
                  <a:pt x="54025" y="107193"/>
                  <a:pt x="45616" y="107193"/>
                </a:cubicBezTo>
                <a:lnTo>
                  <a:pt x="15776" y="107193"/>
                </a:lnTo>
                <a:cubicBezTo>
                  <a:pt x="33338" y="134652"/>
                  <a:pt x="61540" y="159916"/>
                  <a:pt x="79177" y="173385"/>
                </a:cubicBezTo>
                <a:cubicBezTo>
                  <a:pt x="83790" y="176882"/>
                  <a:pt x="89446" y="178631"/>
                  <a:pt x="95213" y="178631"/>
                </a:cubicBezTo>
                <a:cubicBezTo>
                  <a:pt x="100980" y="178631"/>
                  <a:pt x="106673" y="176919"/>
                  <a:pt x="111249" y="173385"/>
                </a:cubicBezTo>
                <a:cubicBezTo>
                  <a:pt x="128960" y="159879"/>
                  <a:pt x="157163" y="134615"/>
                  <a:pt x="174724" y="107156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20" name="Text 18"/>
          <p:cNvSpPr/>
          <p:nvPr/>
        </p:nvSpPr>
        <p:spPr>
          <a:xfrm>
            <a:off x="7067550" y="2376488"/>
            <a:ext cx="4610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Amplified Harm Potential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067550" y="2719388"/>
            <a:ext cx="459105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Mental health contexts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amplify harm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from subtle behaviors like overconfidence, sycophantic agreement, and reasoning inconsistency. Vulnerable users are at higher risk.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210300" y="3971925"/>
            <a:ext cx="5600700" cy="1800225"/>
          </a:xfrm>
          <a:custGeom>
            <a:avLst/>
            <a:gdLst/>
            <a:ahLst/>
            <a:cxnLst/>
            <a:rect l="l" t="t" r="r" b="b"/>
            <a:pathLst>
              <a:path w="5600700" h="1800225">
                <a:moveTo>
                  <a:pt x="38100" y="0"/>
                </a:moveTo>
                <a:lnTo>
                  <a:pt x="5448293" y="0"/>
                </a:lnTo>
                <a:cubicBezTo>
                  <a:pt x="5532465" y="0"/>
                  <a:pt x="5600700" y="68235"/>
                  <a:pt x="5600700" y="152407"/>
                </a:cubicBezTo>
                <a:lnTo>
                  <a:pt x="5600700" y="1647818"/>
                </a:lnTo>
                <a:cubicBezTo>
                  <a:pt x="5600700" y="1731990"/>
                  <a:pt x="5532465" y="1800225"/>
                  <a:pt x="5448293" y="1800225"/>
                </a:cubicBez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210300" y="3971925"/>
            <a:ext cx="38100" cy="1800225"/>
          </a:xfrm>
          <a:custGeom>
            <a:avLst/>
            <a:gdLst/>
            <a:ahLst/>
            <a:cxnLst/>
            <a:rect l="l" t="t" r="r" b="b"/>
            <a:pathLst>
              <a:path w="38100" h="1800225">
                <a:moveTo>
                  <a:pt x="38100" y="0"/>
                </a:moveTo>
                <a:lnTo>
                  <a:pt x="38100" y="0"/>
                </a:lnTo>
                <a:lnTo>
                  <a:pt x="38100" y="1800225"/>
                </a:lnTo>
                <a:lnTo>
                  <a:pt x="38100" y="1800225"/>
                </a:lnTo>
                <a:cubicBezTo>
                  <a:pt x="17072" y="1800225"/>
                  <a:pt x="0" y="1783153"/>
                  <a:pt x="0" y="176212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4" name="Shape 22"/>
          <p:cNvSpPr/>
          <p:nvPr/>
        </p:nvSpPr>
        <p:spPr>
          <a:xfrm>
            <a:off x="6457950" y="4329113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114300" y="0"/>
                </a:moveTo>
                <a:lnTo>
                  <a:pt x="342900" y="0"/>
                </a:lnTo>
                <a:cubicBezTo>
                  <a:pt x="405984" y="0"/>
                  <a:pt x="457200" y="51216"/>
                  <a:pt x="457200" y="114300"/>
                </a:cubicBezTo>
                <a:lnTo>
                  <a:pt x="457200" y="342900"/>
                </a:lnTo>
                <a:cubicBezTo>
                  <a:pt x="457200" y="405984"/>
                  <a:pt x="405984" y="457200"/>
                  <a:pt x="342900" y="457200"/>
                </a:cubicBezTo>
                <a:lnTo>
                  <a:pt x="114300" y="457200"/>
                </a:lnTo>
                <a:cubicBezTo>
                  <a:pt x="51216" y="457200"/>
                  <a:pt x="0" y="405984"/>
                  <a:pt x="0" y="3429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3D8B8B">
              <a:alpha val="10196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6615113" y="4462463"/>
            <a:ext cx="142875" cy="190500"/>
          </a:xfrm>
          <a:custGeom>
            <a:avLst/>
            <a:gdLst/>
            <a:ahLst/>
            <a:cxnLst/>
            <a:rect l="l" t="t" r="r" b="b"/>
            <a:pathLst>
              <a:path w="142875" h="190500">
                <a:moveTo>
                  <a:pt x="115863" y="11906"/>
                </a:moveTo>
                <a:lnTo>
                  <a:pt x="119063" y="11906"/>
                </a:lnTo>
                <a:cubicBezTo>
                  <a:pt x="132197" y="11906"/>
                  <a:pt x="142875" y="22585"/>
                  <a:pt x="142875" y="35719"/>
                </a:cubicBezTo>
                <a:lnTo>
                  <a:pt x="142875" y="166688"/>
                </a:lnTo>
                <a:cubicBezTo>
                  <a:pt x="142875" y="179822"/>
                  <a:pt x="132197" y="190500"/>
                  <a:pt x="119063" y="190500"/>
                </a:cubicBezTo>
                <a:lnTo>
                  <a:pt x="23812" y="190500"/>
                </a:lnTo>
                <a:cubicBezTo>
                  <a:pt x="10678" y="190500"/>
                  <a:pt x="0" y="179822"/>
                  <a:pt x="0" y="166688"/>
                </a:cubicBezTo>
                <a:lnTo>
                  <a:pt x="0" y="35719"/>
                </a:lnTo>
                <a:cubicBezTo>
                  <a:pt x="0" y="22585"/>
                  <a:pt x="10678" y="11906"/>
                  <a:pt x="23812" y="11906"/>
                </a:cubicBezTo>
                <a:lnTo>
                  <a:pt x="27012" y="11906"/>
                </a:lnTo>
                <a:cubicBezTo>
                  <a:pt x="31105" y="4800"/>
                  <a:pt x="38807" y="0"/>
                  <a:pt x="47625" y="0"/>
                </a:cubicBezTo>
                <a:lnTo>
                  <a:pt x="95250" y="0"/>
                </a:lnTo>
                <a:cubicBezTo>
                  <a:pt x="104068" y="0"/>
                  <a:pt x="111770" y="4800"/>
                  <a:pt x="115863" y="11906"/>
                </a:cubicBezTo>
                <a:close/>
                <a:moveTo>
                  <a:pt x="92273" y="41672"/>
                </a:moveTo>
                <a:cubicBezTo>
                  <a:pt x="97222" y="41672"/>
                  <a:pt x="101203" y="37691"/>
                  <a:pt x="101203" y="32742"/>
                </a:cubicBezTo>
                <a:cubicBezTo>
                  <a:pt x="101203" y="27794"/>
                  <a:pt x="97222" y="23812"/>
                  <a:pt x="92273" y="23812"/>
                </a:cubicBezTo>
                <a:lnTo>
                  <a:pt x="50602" y="23812"/>
                </a:lnTo>
                <a:cubicBezTo>
                  <a:pt x="45653" y="23812"/>
                  <a:pt x="41672" y="27794"/>
                  <a:pt x="41672" y="32742"/>
                </a:cubicBezTo>
                <a:cubicBezTo>
                  <a:pt x="41672" y="37691"/>
                  <a:pt x="45653" y="41672"/>
                  <a:pt x="50602" y="41672"/>
                </a:cubicBezTo>
                <a:lnTo>
                  <a:pt x="92273" y="41672"/>
                </a:lnTo>
                <a:close/>
                <a:moveTo>
                  <a:pt x="102840" y="96999"/>
                </a:moveTo>
                <a:cubicBezTo>
                  <a:pt x="105445" y="92832"/>
                  <a:pt x="104180" y="87325"/>
                  <a:pt x="100012" y="84683"/>
                </a:cubicBezTo>
                <a:cubicBezTo>
                  <a:pt x="95845" y="82042"/>
                  <a:pt x="90339" y="83344"/>
                  <a:pt x="87697" y="87511"/>
                </a:cubicBezTo>
                <a:lnTo>
                  <a:pt x="64852" y="124085"/>
                </a:lnTo>
                <a:lnTo>
                  <a:pt x="54806" y="110691"/>
                </a:lnTo>
                <a:cubicBezTo>
                  <a:pt x="51829" y="106747"/>
                  <a:pt x="46248" y="105928"/>
                  <a:pt x="42304" y="108905"/>
                </a:cubicBezTo>
                <a:cubicBezTo>
                  <a:pt x="38360" y="111882"/>
                  <a:pt x="37542" y="117463"/>
                  <a:pt x="40518" y="121407"/>
                </a:cubicBezTo>
                <a:lnTo>
                  <a:pt x="58378" y="145219"/>
                </a:lnTo>
                <a:cubicBezTo>
                  <a:pt x="60127" y="147563"/>
                  <a:pt x="62954" y="148903"/>
                  <a:pt x="65894" y="148791"/>
                </a:cubicBezTo>
                <a:cubicBezTo>
                  <a:pt x="68833" y="148679"/>
                  <a:pt x="71512" y="147117"/>
                  <a:pt x="73075" y="144587"/>
                </a:cubicBezTo>
                <a:lnTo>
                  <a:pt x="102840" y="96962"/>
                </a:ln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6" name="Text 24"/>
          <p:cNvSpPr/>
          <p:nvPr/>
        </p:nvSpPr>
        <p:spPr>
          <a:xfrm>
            <a:off x="7067550" y="4329113"/>
            <a:ext cx="4610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Regulator-Readable Gates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7067550" y="4672013"/>
            <a:ext cx="459105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Design goal: </a:t>
            </a:r>
            <a:pPr>
              <a:lnSpc>
                <a:spcPct val="140000"/>
              </a:lnSpc>
            </a:pPr>
            <a:r>
              <a:rPr lang="en-US" sz="120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pass/fail gates with confidence intervals</a:t>
            </a:r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for black-box models. Healthcare regulators need clear, interpretable safety thresholds.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385763" y="5929313"/>
            <a:ext cx="11420475" cy="542925"/>
          </a:xfrm>
          <a:custGeom>
            <a:avLst/>
            <a:gdLst/>
            <a:ahLst/>
            <a:cxnLst/>
            <a:rect l="l" t="t" r="r" b="b"/>
            <a:pathLst>
              <a:path w="11420475" h="542925">
                <a:moveTo>
                  <a:pt x="114302" y="0"/>
                </a:moveTo>
                <a:lnTo>
                  <a:pt x="11306173" y="0"/>
                </a:lnTo>
                <a:cubicBezTo>
                  <a:pt x="11369300" y="0"/>
                  <a:pt x="11420475" y="51175"/>
                  <a:pt x="11420475" y="114302"/>
                </a:cubicBezTo>
                <a:lnTo>
                  <a:pt x="11420475" y="428623"/>
                </a:lnTo>
                <a:cubicBezTo>
                  <a:pt x="11420475" y="491750"/>
                  <a:pt x="11369300" y="542925"/>
                  <a:pt x="11306173" y="542925"/>
                </a:cubicBezTo>
                <a:lnTo>
                  <a:pt x="114302" y="542925"/>
                </a:lnTo>
                <a:cubicBezTo>
                  <a:pt x="51175" y="542925"/>
                  <a:pt x="0" y="491750"/>
                  <a:pt x="0" y="428623"/>
                </a:cubicBezTo>
                <a:lnTo>
                  <a:pt x="0" y="114302"/>
                </a:lnTo>
                <a:cubicBezTo>
                  <a:pt x="0" y="51175"/>
                  <a:pt x="51175" y="0"/>
                  <a:pt x="114302" y="0"/>
                </a:cubicBezTo>
                <a:close/>
              </a:path>
            </a:pathLst>
          </a:custGeom>
          <a:solidFill>
            <a:srgbClr val="1A3D5C">
              <a:alpha val="5098"/>
            </a:srgbClr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66738" y="6115050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171450"/>
                </a:moveTo>
                <a:cubicBezTo>
                  <a:pt x="133038" y="171450"/>
                  <a:pt x="171450" y="133038"/>
                  <a:pt x="171450" y="85725"/>
                </a:cubicBezTo>
                <a:cubicBezTo>
                  <a:pt x="171450" y="38412"/>
                  <a:pt x="133038" y="0"/>
                  <a:pt x="85725" y="0"/>
                </a:cubicBezTo>
                <a:cubicBezTo>
                  <a:pt x="38412" y="0"/>
                  <a:pt x="0" y="38412"/>
                  <a:pt x="0" y="85725"/>
                </a:cubicBezTo>
                <a:cubicBezTo>
                  <a:pt x="0" y="133038"/>
                  <a:pt x="38412" y="171450"/>
                  <a:pt x="85725" y="171450"/>
                </a:cubicBezTo>
                <a:close/>
                <a:moveTo>
                  <a:pt x="75009" y="53578"/>
                </a:moveTo>
                <a:cubicBezTo>
                  <a:pt x="75009" y="47664"/>
                  <a:pt x="79811" y="42863"/>
                  <a:pt x="85725" y="42863"/>
                </a:cubicBezTo>
                <a:cubicBezTo>
                  <a:pt x="91639" y="42863"/>
                  <a:pt x="96441" y="47664"/>
                  <a:pt x="96441" y="53578"/>
                </a:cubicBezTo>
                <a:cubicBezTo>
                  <a:pt x="96441" y="59492"/>
                  <a:pt x="91639" y="64294"/>
                  <a:pt x="85725" y="64294"/>
                </a:cubicBezTo>
                <a:cubicBezTo>
                  <a:pt x="79811" y="64294"/>
                  <a:pt x="75009" y="59492"/>
                  <a:pt x="75009" y="53578"/>
                </a:cubicBezTo>
                <a:close/>
                <a:moveTo>
                  <a:pt x="72330" y="75009"/>
                </a:moveTo>
                <a:lnTo>
                  <a:pt x="88404" y="75009"/>
                </a:lnTo>
                <a:cubicBezTo>
                  <a:pt x="92858" y="75009"/>
                  <a:pt x="96441" y="78592"/>
                  <a:pt x="96441" y="83046"/>
                </a:cubicBezTo>
                <a:lnTo>
                  <a:pt x="96441" y="112514"/>
                </a:lnTo>
                <a:lnTo>
                  <a:pt x="99120" y="112514"/>
                </a:lnTo>
                <a:cubicBezTo>
                  <a:pt x="103573" y="112514"/>
                  <a:pt x="107156" y="116097"/>
                  <a:pt x="107156" y="120551"/>
                </a:cubicBezTo>
                <a:cubicBezTo>
                  <a:pt x="107156" y="125004"/>
                  <a:pt x="103573" y="128588"/>
                  <a:pt x="99120" y="128588"/>
                </a:cubicBezTo>
                <a:lnTo>
                  <a:pt x="72330" y="128588"/>
                </a:lnTo>
                <a:cubicBezTo>
                  <a:pt x="67877" y="128588"/>
                  <a:pt x="64294" y="125004"/>
                  <a:pt x="64294" y="120551"/>
                </a:cubicBezTo>
                <a:cubicBezTo>
                  <a:pt x="64294" y="116097"/>
                  <a:pt x="67877" y="112514"/>
                  <a:pt x="72330" y="112514"/>
                </a:cubicBezTo>
                <a:lnTo>
                  <a:pt x="80367" y="112514"/>
                </a:lnTo>
                <a:lnTo>
                  <a:pt x="80367" y="91083"/>
                </a:lnTo>
                <a:lnTo>
                  <a:pt x="72330" y="91083"/>
                </a:lnTo>
                <a:cubicBezTo>
                  <a:pt x="67877" y="91083"/>
                  <a:pt x="64294" y="87500"/>
                  <a:pt x="64294" y="83046"/>
                </a:cubicBezTo>
                <a:cubicBezTo>
                  <a:pt x="64294" y="78592"/>
                  <a:pt x="67877" y="75009"/>
                  <a:pt x="72330" y="75009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30" name="Text 28"/>
          <p:cNvSpPr/>
          <p:nvPr/>
        </p:nvSpPr>
        <p:spPr>
          <a:xfrm>
            <a:off x="871538" y="6086475"/>
            <a:ext cx="48291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Scope Note:</a:t>
            </a:r>
            <a:pPr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FSD evaluates model behavior; it is not a diagnostic system.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Our Approach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85800"/>
            <a:ext cx="11658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FSD Benchmark Suite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1371600"/>
            <a:ext cx="115252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Three studies. One unified safety profile.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5763" y="1795463"/>
            <a:ext cx="3695700" cy="3609975"/>
          </a:xfrm>
          <a:custGeom>
            <a:avLst/>
            <a:gdLst/>
            <a:ahLst/>
            <a:cxnLst/>
            <a:rect l="l" t="t" r="r" b="b"/>
            <a:pathLst>
              <a:path w="3695700" h="3609975">
                <a:moveTo>
                  <a:pt x="152413" y="0"/>
                </a:moveTo>
                <a:lnTo>
                  <a:pt x="3543287" y="0"/>
                </a:lnTo>
                <a:cubicBezTo>
                  <a:pt x="3627462" y="0"/>
                  <a:pt x="3695700" y="68238"/>
                  <a:pt x="3695700" y="152413"/>
                </a:cubicBezTo>
                <a:lnTo>
                  <a:pt x="3695700" y="3457562"/>
                </a:lnTo>
                <a:cubicBezTo>
                  <a:pt x="3695700" y="3541737"/>
                  <a:pt x="3627462" y="3609975"/>
                  <a:pt x="3543287" y="3609975"/>
                </a:cubicBezTo>
                <a:lnTo>
                  <a:pt x="152413" y="3609975"/>
                </a:lnTo>
                <a:cubicBezTo>
                  <a:pt x="68238" y="3609975"/>
                  <a:pt x="0" y="3541737"/>
                  <a:pt x="0" y="3457562"/>
                </a:cubicBezTo>
                <a:lnTo>
                  <a:pt x="0" y="152413"/>
                </a:lnTo>
                <a:cubicBezTo>
                  <a:pt x="0" y="68238"/>
                  <a:pt x="68238" y="0"/>
                  <a:pt x="152413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1A3D5C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19125" y="2028825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52400" y="0"/>
                </a:moveTo>
                <a:lnTo>
                  <a:pt x="457200" y="0"/>
                </a:lnTo>
                <a:cubicBezTo>
                  <a:pt x="541312" y="0"/>
                  <a:pt x="609600" y="68288"/>
                  <a:pt x="609600" y="152400"/>
                </a:cubicBezTo>
                <a:lnTo>
                  <a:pt x="609600" y="457200"/>
                </a:lnTo>
                <a:cubicBezTo>
                  <a:pt x="609600" y="541312"/>
                  <a:pt x="541312" y="609600"/>
                  <a:pt x="457200" y="609600"/>
                </a:cubicBezTo>
                <a:lnTo>
                  <a:pt x="152400" y="609600"/>
                </a:lnTo>
                <a:cubicBezTo>
                  <a:pt x="68288" y="609600"/>
                  <a:pt x="0" y="541312"/>
                  <a:pt x="0" y="4572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1A3D5C">
                  <a:alpha val="70000"/>
                </a:srgbClr>
              </a:gs>
            </a:gsLst>
            <a:lin ang="2700000" scaled="1"/>
          </a:gradFill>
          <a:ln/>
        </p:spPr>
      </p:sp>
      <p:sp>
        <p:nvSpPr>
          <p:cNvPr id="7" name="Text 5"/>
          <p:cNvSpPr/>
          <p:nvPr/>
        </p:nvSpPr>
        <p:spPr>
          <a:xfrm>
            <a:off x="828377" y="2162175"/>
            <a:ext cx="3333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81125" y="2066925"/>
            <a:ext cx="135255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Faithfulness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381125" y="2371725"/>
            <a:ext cx="13144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of Reasoning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19125" y="2790825"/>
            <a:ext cx="3305175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 step-by-step rationales line up with gold traces? Tests whether models fabricate reasoning to justify answers.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19125" y="37433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2" name="Text 10"/>
          <p:cNvSpPr/>
          <p:nvPr/>
        </p:nvSpPr>
        <p:spPr>
          <a:xfrm>
            <a:off x="771525" y="3686175"/>
            <a:ext cx="15144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Early Answering Protocol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19125" y="40100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4" name="Text 12"/>
          <p:cNvSpPr/>
          <p:nvPr/>
        </p:nvSpPr>
        <p:spPr>
          <a:xfrm>
            <a:off x="771525" y="3952875"/>
            <a:ext cx="9620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Step-F1 Scoring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19125" y="42767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6" name="Text 14"/>
          <p:cNvSpPr/>
          <p:nvPr/>
        </p:nvSpPr>
        <p:spPr>
          <a:xfrm>
            <a:off x="771525" y="4219575"/>
            <a:ext cx="12382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Silent Bias Detection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19125" y="4752975"/>
            <a:ext cx="3228975" cy="419100"/>
          </a:xfrm>
          <a:custGeom>
            <a:avLst/>
            <a:gdLst/>
            <a:ahLst/>
            <a:cxnLst/>
            <a:rect l="l" t="t" r="r" b="b"/>
            <a:pathLst>
              <a:path w="3228975" h="419100">
                <a:moveTo>
                  <a:pt x="114301" y="0"/>
                </a:moveTo>
                <a:lnTo>
                  <a:pt x="3114674" y="0"/>
                </a:lnTo>
                <a:cubicBezTo>
                  <a:pt x="3177758" y="0"/>
                  <a:pt x="3228975" y="51217"/>
                  <a:pt x="3228975" y="114301"/>
                </a:cubicBezTo>
                <a:lnTo>
                  <a:pt x="3228975" y="304799"/>
                </a:lnTo>
                <a:cubicBezTo>
                  <a:pt x="3228975" y="367883"/>
                  <a:pt x="3177758" y="419100"/>
                  <a:pt x="3114674" y="419100"/>
                </a:cubicBezTo>
                <a:lnTo>
                  <a:pt x="114301" y="419100"/>
                </a:lnTo>
                <a:cubicBezTo>
                  <a:pt x="51217" y="419100"/>
                  <a:pt x="0" y="367883"/>
                  <a:pt x="0" y="304799"/>
                </a:cubicBezTo>
                <a:lnTo>
                  <a:pt x="0" y="114301"/>
                </a:lnTo>
                <a:cubicBezTo>
                  <a:pt x="0" y="51217"/>
                  <a:pt x="51217" y="0"/>
                  <a:pt x="114301" y="0"/>
                </a:cubicBezTo>
                <a:close/>
              </a:path>
            </a:pathLst>
          </a:custGeom>
          <a:solidFill>
            <a:srgbClr val="1A3D5C">
              <a:alpha val="5098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733425" y="4867275"/>
            <a:ext cx="30670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Gate: ΔReasoning &gt; 0.10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246513" y="1795463"/>
            <a:ext cx="3695700" cy="3609975"/>
          </a:xfrm>
          <a:custGeom>
            <a:avLst/>
            <a:gdLst/>
            <a:ahLst/>
            <a:cxnLst/>
            <a:rect l="l" t="t" r="r" b="b"/>
            <a:pathLst>
              <a:path w="3695700" h="3609975">
                <a:moveTo>
                  <a:pt x="152413" y="0"/>
                </a:moveTo>
                <a:lnTo>
                  <a:pt x="3543287" y="0"/>
                </a:lnTo>
                <a:cubicBezTo>
                  <a:pt x="3627462" y="0"/>
                  <a:pt x="3695700" y="68238"/>
                  <a:pt x="3695700" y="152413"/>
                </a:cubicBezTo>
                <a:lnTo>
                  <a:pt x="3695700" y="3457562"/>
                </a:lnTo>
                <a:cubicBezTo>
                  <a:pt x="3695700" y="3541737"/>
                  <a:pt x="3627462" y="3609975"/>
                  <a:pt x="3543287" y="3609975"/>
                </a:cubicBezTo>
                <a:lnTo>
                  <a:pt x="152413" y="3609975"/>
                </a:lnTo>
                <a:cubicBezTo>
                  <a:pt x="68238" y="3609975"/>
                  <a:pt x="0" y="3541737"/>
                  <a:pt x="0" y="3457562"/>
                </a:cubicBezTo>
                <a:lnTo>
                  <a:pt x="0" y="152413"/>
                </a:lnTo>
                <a:cubicBezTo>
                  <a:pt x="0" y="68238"/>
                  <a:pt x="68238" y="0"/>
                  <a:pt x="152413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3D8B8B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479875" y="2028825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52400" y="0"/>
                </a:moveTo>
                <a:lnTo>
                  <a:pt x="457200" y="0"/>
                </a:lnTo>
                <a:cubicBezTo>
                  <a:pt x="541312" y="0"/>
                  <a:pt x="609600" y="68288"/>
                  <a:pt x="609600" y="152400"/>
                </a:cubicBezTo>
                <a:lnTo>
                  <a:pt x="609600" y="457200"/>
                </a:lnTo>
                <a:cubicBezTo>
                  <a:pt x="609600" y="541312"/>
                  <a:pt x="541312" y="609600"/>
                  <a:pt x="457200" y="609600"/>
                </a:cubicBezTo>
                <a:lnTo>
                  <a:pt x="152400" y="609600"/>
                </a:lnTo>
                <a:cubicBezTo>
                  <a:pt x="68288" y="609600"/>
                  <a:pt x="0" y="541312"/>
                  <a:pt x="0" y="4572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gradFill rotWithShape="1" flip="none">
            <a:gsLst>
              <a:gs pos="0">
                <a:srgbClr val="3D8B8B"/>
              </a:gs>
              <a:gs pos="100000">
                <a:srgbClr val="3D8B8B">
                  <a:alpha val="70000"/>
                </a:srgbClr>
              </a:gs>
            </a:gsLst>
            <a:lin ang="2700000" scaled="1"/>
          </a:gradFill>
          <a:ln/>
        </p:spPr>
      </p:sp>
      <p:sp>
        <p:nvSpPr>
          <p:cNvPr id="21" name="Text 19"/>
          <p:cNvSpPr/>
          <p:nvPr/>
        </p:nvSpPr>
        <p:spPr>
          <a:xfrm>
            <a:off x="4695676" y="2162175"/>
            <a:ext cx="32385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241875" y="2066925"/>
            <a:ext cx="13620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Sycophancy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241875" y="2371725"/>
            <a:ext cx="13239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Under Pressure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479875" y="2790825"/>
            <a:ext cx="3305175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models keep empathy while refusing to parrot user errors? Tests truth-under-pressure scenarios.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4479875" y="37433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6" name="Text 24"/>
          <p:cNvSpPr/>
          <p:nvPr/>
        </p:nvSpPr>
        <p:spPr>
          <a:xfrm>
            <a:off x="4632275" y="3686175"/>
            <a:ext cx="14668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Social Pressure Injection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479875" y="40100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8" name="Text 26"/>
          <p:cNvSpPr/>
          <p:nvPr/>
        </p:nvSpPr>
        <p:spPr>
          <a:xfrm>
            <a:off x="4632275" y="3952875"/>
            <a:ext cx="15144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Agreement Rate Tracking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4479875" y="42767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30" name="Text 28"/>
          <p:cNvSpPr/>
          <p:nvPr/>
        </p:nvSpPr>
        <p:spPr>
          <a:xfrm>
            <a:off x="4632275" y="4219575"/>
            <a:ext cx="1066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Flip Rate Analysis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479875" y="4752975"/>
            <a:ext cx="3228975" cy="419100"/>
          </a:xfrm>
          <a:custGeom>
            <a:avLst/>
            <a:gdLst/>
            <a:ahLst/>
            <a:cxnLst/>
            <a:rect l="l" t="t" r="r" b="b"/>
            <a:pathLst>
              <a:path w="3228975" h="419100">
                <a:moveTo>
                  <a:pt x="114301" y="0"/>
                </a:moveTo>
                <a:lnTo>
                  <a:pt x="3114674" y="0"/>
                </a:lnTo>
                <a:cubicBezTo>
                  <a:pt x="3177758" y="0"/>
                  <a:pt x="3228975" y="51217"/>
                  <a:pt x="3228975" y="114301"/>
                </a:cubicBezTo>
                <a:lnTo>
                  <a:pt x="3228975" y="304799"/>
                </a:lnTo>
                <a:cubicBezTo>
                  <a:pt x="3228975" y="367883"/>
                  <a:pt x="3177758" y="419100"/>
                  <a:pt x="3114674" y="419100"/>
                </a:cubicBezTo>
                <a:lnTo>
                  <a:pt x="114301" y="419100"/>
                </a:lnTo>
                <a:cubicBezTo>
                  <a:pt x="51217" y="419100"/>
                  <a:pt x="0" y="367883"/>
                  <a:pt x="0" y="304799"/>
                </a:cubicBezTo>
                <a:lnTo>
                  <a:pt x="0" y="114301"/>
                </a:lnTo>
                <a:cubicBezTo>
                  <a:pt x="0" y="51217"/>
                  <a:pt x="51217" y="0"/>
                  <a:pt x="114301" y="0"/>
                </a:cubicBezTo>
                <a:close/>
              </a:path>
            </a:pathLst>
          </a:custGeom>
          <a:solidFill>
            <a:srgbClr val="3D8B8B">
              <a:alpha val="5098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4594175" y="4867275"/>
            <a:ext cx="30670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Gate: P_Syc &lt; 0.20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8107263" y="1795463"/>
            <a:ext cx="3695700" cy="3609975"/>
          </a:xfrm>
          <a:custGeom>
            <a:avLst/>
            <a:gdLst/>
            <a:ahLst/>
            <a:cxnLst/>
            <a:rect l="l" t="t" r="r" b="b"/>
            <a:pathLst>
              <a:path w="3695700" h="3609975">
                <a:moveTo>
                  <a:pt x="152413" y="0"/>
                </a:moveTo>
                <a:lnTo>
                  <a:pt x="3543287" y="0"/>
                </a:lnTo>
                <a:cubicBezTo>
                  <a:pt x="3627462" y="0"/>
                  <a:pt x="3695700" y="68238"/>
                  <a:pt x="3695700" y="152413"/>
                </a:cubicBezTo>
                <a:lnTo>
                  <a:pt x="3695700" y="3457562"/>
                </a:lnTo>
                <a:cubicBezTo>
                  <a:pt x="3695700" y="3541737"/>
                  <a:pt x="3627462" y="3609975"/>
                  <a:pt x="3543287" y="3609975"/>
                </a:cubicBezTo>
                <a:lnTo>
                  <a:pt x="152413" y="3609975"/>
                </a:lnTo>
                <a:cubicBezTo>
                  <a:pt x="68238" y="3609975"/>
                  <a:pt x="0" y="3541737"/>
                  <a:pt x="0" y="3457562"/>
                </a:cubicBezTo>
                <a:lnTo>
                  <a:pt x="0" y="152413"/>
                </a:lnTo>
                <a:cubicBezTo>
                  <a:pt x="0" y="68238"/>
                  <a:pt x="68238" y="0"/>
                  <a:pt x="152413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8340626" y="2028825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52400" y="0"/>
                </a:moveTo>
                <a:lnTo>
                  <a:pt x="457200" y="0"/>
                </a:lnTo>
                <a:cubicBezTo>
                  <a:pt x="541312" y="0"/>
                  <a:pt x="609600" y="68288"/>
                  <a:pt x="609600" y="152400"/>
                </a:cubicBezTo>
                <a:lnTo>
                  <a:pt x="609600" y="457200"/>
                </a:lnTo>
                <a:cubicBezTo>
                  <a:pt x="609600" y="541312"/>
                  <a:pt x="541312" y="609600"/>
                  <a:pt x="457200" y="609600"/>
                </a:cubicBezTo>
                <a:lnTo>
                  <a:pt x="152400" y="609600"/>
                </a:lnTo>
                <a:cubicBezTo>
                  <a:pt x="68288" y="609600"/>
                  <a:pt x="0" y="541312"/>
                  <a:pt x="0" y="4572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gradFill rotWithShape="1" flip="none">
            <a:gsLst>
              <a:gs pos="0">
                <a:srgbClr val="6C757D"/>
              </a:gs>
              <a:gs pos="100000">
                <a:srgbClr val="6C757D">
                  <a:alpha val="70000"/>
                </a:srgbClr>
              </a:gs>
            </a:gsLst>
            <a:lin ang="2700000" scaled="1"/>
          </a:gradFill>
          <a:ln/>
        </p:spPr>
      </p:sp>
      <p:sp>
        <p:nvSpPr>
          <p:cNvPr id="35" name="Text 33"/>
          <p:cNvSpPr/>
          <p:nvPr/>
        </p:nvSpPr>
        <p:spPr>
          <a:xfrm>
            <a:off x="8546157" y="2162175"/>
            <a:ext cx="3429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9102626" y="2066925"/>
            <a:ext cx="13620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Longitudinal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9102626" y="2371725"/>
            <a:ext cx="13239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Drift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8340626" y="2790825"/>
            <a:ext cx="3305175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Does low-cost session memory reduce drift over 3-5 turns? Tests multi-turn continuity and recall.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8340626" y="34956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40" name="Text 38"/>
          <p:cNvSpPr/>
          <p:nvPr/>
        </p:nvSpPr>
        <p:spPr>
          <a:xfrm>
            <a:off x="8493026" y="3438525"/>
            <a:ext cx="11334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Entity Recall @ T10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8340626" y="37623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42" name="Text 40"/>
          <p:cNvSpPr/>
          <p:nvPr/>
        </p:nvSpPr>
        <p:spPr>
          <a:xfrm>
            <a:off x="8493026" y="3705225"/>
            <a:ext cx="14859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Knowledge Conflict Rate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8340626" y="40290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38100" y="0"/>
                </a:lnTo>
                <a:cubicBezTo>
                  <a:pt x="59128" y="0"/>
                  <a:pt x="76200" y="17072"/>
                  <a:pt x="76200" y="38100"/>
                </a:cubicBezTo>
                <a:lnTo>
                  <a:pt x="76200" y="38100"/>
                </a:lnTo>
                <a:cubicBezTo>
                  <a:pt x="76200" y="59128"/>
                  <a:pt x="59128" y="76200"/>
                  <a:pt x="38100" y="76200"/>
                </a:cubicBezTo>
                <a:lnTo>
                  <a:pt x="38100" y="76200"/>
                </a:lnTo>
                <a:cubicBezTo>
                  <a:pt x="17072" y="76200"/>
                  <a:pt x="0" y="59128"/>
                  <a:pt x="0" y="381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44" name="Text 42"/>
          <p:cNvSpPr/>
          <p:nvPr/>
        </p:nvSpPr>
        <p:spPr>
          <a:xfrm>
            <a:off x="8493026" y="3971925"/>
            <a:ext cx="10191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Continuity Score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8340626" y="4752975"/>
            <a:ext cx="3228975" cy="419100"/>
          </a:xfrm>
          <a:custGeom>
            <a:avLst/>
            <a:gdLst/>
            <a:ahLst/>
            <a:cxnLst/>
            <a:rect l="l" t="t" r="r" b="b"/>
            <a:pathLst>
              <a:path w="3228975" h="419100">
                <a:moveTo>
                  <a:pt x="114301" y="0"/>
                </a:moveTo>
                <a:lnTo>
                  <a:pt x="3114674" y="0"/>
                </a:lnTo>
                <a:cubicBezTo>
                  <a:pt x="3177758" y="0"/>
                  <a:pt x="3228975" y="51217"/>
                  <a:pt x="3228975" y="114301"/>
                </a:cubicBezTo>
                <a:lnTo>
                  <a:pt x="3228975" y="304799"/>
                </a:lnTo>
                <a:cubicBezTo>
                  <a:pt x="3228975" y="367883"/>
                  <a:pt x="3177758" y="419100"/>
                  <a:pt x="3114674" y="419100"/>
                </a:cubicBezTo>
                <a:lnTo>
                  <a:pt x="114301" y="419100"/>
                </a:lnTo>
                <a:cubicBezTo>
                  <a:pt x="51217" y="419100"/>
                  <a:pt x="0" y="367883"/>
                  <a:pt x="0" y="304799"/>
                </a:cubicBezTo>
                <a:lnTo>
                  <a:pt x="0" y="114301"/>
                </a:lnTo>
                <a:cubicBezTo>
                  <a:pt x="0" y="51217"/>
                  <a:pt x="51217" y="0"/>
                  <a:pt x="114301" y="0"/>
                </a:cubicBezTo>
                <a:close/>
              </a:path>
            </a:pathLst>
          </a:custGeom>
          <a:solidFill>
            <a:srgbClr val="6C757D">
              <a:alpha val="5098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8454926" y="4867275"/>
            <a:ext cx="30670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Gate: Recall@T10 ≥ 0.70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381000" y="5562600"/>
            <a:ext cx="11430000" cy="914400"/>
          </a:xfrm>
          <a:custGeom>
            <a:avLst/>
            <a:gdLst/>
            <a:ahLst/>
            <a:cxnLst/>
            <a:rect l="l" t="t" r="r" b="b"/>
            <a:pathLst>
              <a:path w="11430000" h="914400">
                <a:moveTo>
                  <a:pt x="152403" y="0"/>
                </a:moveTo>
                <a:lnTo>
                  <a:pt x="11277597" y="0"/>
                </a:lnTo>
                <a:cubicBezTo>
                  <a:pt x="11361767" y="0"/>
                  <a:pt x="11430000" y="68233"/>
                  <a:pt x="11430000" y="152403"/>
                </a:cubicBezTo>
                <a:lnTo>
                  <a:pt x="11430000" y="761997"/>
                </a:lnTo>
                <a:cubicBezTo>
                  <a:pt x="11430000" y="846167"/>
                  <a:pt x="11361767" y="914400"/>
                  <a:pt x="11277597" y="914400"/>
                </a:cubicBezTo>
                <a:lnTo>
                  <a:pt x="152403" y="914400"/>
                </a:lnTo>
                <a:cubicBezTo>
                  <a:pt x="68290" y="914400"/>
                  <a:pt x="0" y="846110"/>
                  <a:pt x="0" y="761997"/>
                </a:cubicBezTo>
                <a:lnTo>
                  <a:pt x="0" y="152403"/>
                </a:lnTo>
                <a:cubicBezTo>
                  <a:pt x="0" y="68290"/>
                  <a:pt x="68290" y="0"/>
                  <a:pt x="152403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3D8B8B"/>
              </a:gs>
            </a:gsLst>
            <a:lin ang="0" scaled="1"/>
          </a:gradFill>
          <a:ln/>
        </p:spPr>
      </p:sp>
      <p:sp>
        <p:nvSpPr>
          <p:cNvPr id="48" name="Shape 46"/>
          <p:cNvSpPr/>
          <p:nvPr/>
        </p:nvSpPr>
        <p:spPr>
          <a:xfrm>
            <a:off x="609600" y="5876925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285750" h="285750">
                <a:moveTo>
                  <a:pt x="142875" y="0"/>
                </a:moveTo>
                <a:cubicBezTo>
                  <a:pt x="145442" y="0"/>
                  <a:pt x="148010" y="558"/>
                  <a:pt x="150354" y="1619"/>
                </a:cubicBezTo>
                <a:lnTo>
                  <a:pt x="255501" y="46211"/>
                </a:lnTo>
                <a:cubicBezTo>
                  <a:pt x="267779" y="51402"/>
                  <a:pt x="276932" y="63512"/>
                  <a:pt x="276876" y="78135"/>
                </a:cubicBezTo>
                <a:cubicBezTo>
                  <a:pt x="276597" y="133499"/>
                  <a:pt x="253826" y="234795"/>
                  <a:pt x="157665" y="280839"/>
                </a:cubicBezTo>
                <a:cubicBezTo>
                  <a:pt x="148344" y="285304"/>
                  <a:pt x="137517" y="285304"/>
                  <a:pt x="128197" y="280839"/>
                </a:cubicBezTo>
                <a:cubicBezTo>
                  <a:pt x="31979" y="234795"/>
                  <a:pt x="9265" y="133499"/>
                  <a:pt x="8985" y="78135"/>
                </a:cubicBezTo>
                <a:cubicBezTo>
                  <a:pt x="8930" y="63512"/>
                  <a:pt x="18083" y="51402"/>
                  <a:pt x="30361" y="46211"/>
                </a:cubicBezTo>
                <a:lnTo>
                  <a:pt x="135452" y="1619"/>
                </a:lnTo>
                <a:cubicBezTo>
                  <a:pt x="137796" y="558"/>
                  <a:pt x="140308" y="0"/>
                  <a:pt x="142875" y="0"/>
                </a:cubicBezTo>
                <a:close/>
                <a:moveTo>
                  <a:pt x="142875" y="37281"/>
                </a:moveTo>
                <a:lnTo>
                  <a:pt x="142875" y="248301"/>
                </a:lnTo>
                <a:cubicBezTo>
                  <a:pt x="219894" y="211020"/>
                  <a:pt x="240599" y="128420"/>
                  <a:pt x="241102" y="78972"/>
                </a:cubicBezTo>
                <a:lnTo>
                  <a:pt x="142875" y="37337"/>
                </a:lnTo>
                <a:lnTo>
                  <a:pt x="142875" y="37337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9" name="Text 47"/>
          <p:cNvSpPr/>
          <p:nvPr/>
        </p:nvSpPr>
        <p:spPr>
          <a:xfrm>
            <a:off x="1081088" y="5753100"/>
            <a:ext cx="6019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Unified Safety Profile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1081088" y="6057900"/>
            <a:ext cx="6000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5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Together, these three studies provide comprehensive coverage of conversational AI safety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9981902" y="5753100"/>
            <a:ext cx="5619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10020002" y="6096000"/>
            <a:ext cx="485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Studies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10704314" y="5791200"/>
            <a:ext cx="19050" cy="457200"/>
          </a:xfrm>
          <a:custGeom>
            <a:avLst/>
            <a:gdLst/>
            <a:ahLst/>
            <a:cxnLst/>
            <a:rect l="l" t="t" r="r" b="b"/>
            <a:pathLst>
              <a:path w="19050" h="457200">
                <a:moveTo>
                  <a:pt x="0" y="0"/>
                </a:moveTo>
                <a:lnTo>
                  <a:pt x="19050" y="0"/>
                </a:lnTo>
                <a:lnTo>
                  <a:pt x="19050" y="457200"/>
                </a:lnTo>
                <a:lnTo>
                  <a:pt x="0" y="457200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30196"/>
            </a:srgbClr>
          </a:solidFill>
          <a:ln/>
        </p:spPr>
      </p:sp>
      <p:sp>
        <p:nvSpPr>
          <p:cNvPr id="54" name="Text 52"/>
          <p:cNvSpPr/>
          <p:nvPr/>
        </p:nvSpPr>
        <p:spPr>
          <a:xfrm>
            <a:off x="10880527" y="5753100"/>
            <a:ext cx="8096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10918627" y="6096000"/>
            <a:ext cx="7334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Safety Card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78928" y="378928"/>
            <a:ext cx="11500457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b="1" spc="209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Product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78928" y="682070"/>
            <a:ext cx="11661501" cy="11367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58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Safety Cards + Reproducible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358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Scoring Harness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83664" y="2013054"/>
            <a:ext cx="6460718" cy="1714648"/>
          </a:xfrm>
          <a:custGeom>
            <a:avLst/>
            <a:gdLst/>
            <a:ahLst/>
            <a:cxnLst/>
            <a:rect l="l" t="t" r="r" b="b"/>
            <a:pathLst>
              <a:path w="6460718" h="1714648">
                <a:moveTo>
                  <a:pt x="151575" y="0"/>
                </a:moveTo>
                <a:lnTo>
                  <a:pt x="6309143" y="0"/>
                </a:lnTo>
                <a:cubicBezTo>
                  <a:pt x="6392856" y="0"/>
                  <a:pt x="6460718" y="67862"/>
                  <a:pt x="6460718" y="151575"/>
                </a:cubicBezTo>
                <a:lnTo>
                  <a:pt x="6460718" y="1563073"/>
                </a:lnTo>
                <a:cubicBezTo>
                  <a:pt x="6460718" y="1646786"/>
                  <a:pt x="6392856" y="1714648"/>
                  <a:pt x="6309143" y="1714648"/>
                </a:cubicBezTo>
                <a:lnTo>
                  <a:pt x="151575" y="1714648"/>
                </a:lnTo>
                <a:cubicBezTo>
                  <a:pt x="67918" y="1714648"/>
                  <a:pt x="0" y="1646730"/>
                  <a:pt x="0" y="1563073"/>
                </a:cubicBezTo>
                <a:lnTo>
                  <a:pt x="0" y="151575"/>
                </a:lnTo>
                <a:cubicBezTo>
                  <a:pt x="0" y="67862"/>
                  <a:pt x="67862" y="0"/>
                  <a:pt x="151575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1A3D5C">
                <a:alpha val="10196"/>
              </a:srgbClr>
            </a:solidFill>
            <a:prstDash val="solid"/>
          </a:ln>
          <a:effectLst>
            <a:outerShdw sx="100000" sy="100000" kx="0" ky="0" algn="bl" rotWithShape="0" blurRad="28420" dist="9473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15758" y="2245147"/>
            <a:ext cx="530499" cy="530499"/>
          </a:xfrm>
          <a:custGeom>
            <a:avLst/>
            <a:gdLst/>
            <a:ahLst/>
            <a:cxnLst/>
            <a:rect l="l" t="t" r="r" b="b"/>
            <a:pathLst>
              <a:path w="530499" h="530499">
                <a:moveTo>
                  <a:pt x="151569" y="0"/>
                </a:moveTo>
                <a:lnTo>
                  <a:pt x="378930" y="0"/>
                </a:lnTo>
                <a:cubicBezTo>
                  <a:pt x="462639" y="0"/>
                  <a:pt x="530499" y="67860"/>
                  <a:pt x="530499" y="151569"/>
                </a:cubicBezTo>
                <a:lnTo>
                  <a:pt x="530499" y="378930"/>
                </a:lnTo>
                <a:cubicBezTo>
                  <a:pt x="530499" y="462639"/>
                  <a:pt x="462639" y="530499"/>
                  <a:pt x="378930" y="530499"/>
                </a:cubicBezTo>
                <a:lnTo>
                  <a:pt x="151569" y="530499"/>
                </a:lnTo>
                <a:cubicBezTo>
                  <a:pt x="67860" y="530499"/>
                  <a:pt x="0" y="462639"/>
                  <a:pt x="0" y="378930"/>
                </a:cubicBezTo>
                <a:lnTo>
                  <a:pt x="0" y="151569"/>
                </a:lnTo>
                <a:cubicBezTo>
                  <a:pt x="0" y="67860"/>
                  <a:pt x="67860" y="0"/>
                  <a:pt x="151569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6" name="Shape 4"/>
          <p:cNvSpPr/>
          <p:nvPr/>
        </p:nvSpPr>
        <p:spPr>
          <a:xfrm>
            <a:off x="738909" y="2396718"/>
            <a:ext cx="284196" cy="227357"/>
          </a:xfrm>
          <a:custGeom>
            <a:avLst/>
            <a:gdLst/>
            <a:ahLst/>
            <a:cxnLst/>
            <a:rect l="l" t="t" r="r" b="b"/>
            <a:pathLst>
              <a:path w="284196" h="227357">
                <a:moveTo>
                  <a:pt x="184683" y="93474"/>
                </a:moveTo>
                <a:cubicBezTo>
                  <a:pt x="190100" y="92008"/>
                  <a:pt x="195784" y="94584"/>
                  <a:pt x="198227" y="99602"/>
                </a:cubicBezTo>
                <a:lnTo>
                  <a:pt x="206486" y="116298"/>
                </a:lnTo>
                <a:cubicBezTo>
                  <a:pt x="211060" y="116920"/>
                  <a:pt x="215545" y="118163"/>
                  <a:pt x="219763" y="119895"/>
                </a:cubicBezTo>
                <a:lnTo>
                  <a:pt x="235305" y="109549"/>
                </a:lnTo>
                <a:cubicBezTo>
                  <a:pt x="239968" y="106440"/>
                  <a:pt x="246140" y="107062"/>
                  <a:pt x="250092" y="111014"/>
                </a:cubicBezTo>
                <a:lnTo>
                  <a:pt x="258618" y="119540"/>
                </a:lnTo>
                <a:cubicBezTo>
                  <a:pt x="262570" y="123492"/>
                  <a:pt x="263192" y="129709"/>
                  <a:pt x="260084" y="134327"/>
                </a:cubicBezTo>
                <a:lnTo>
                  <a:pt x="249737" y="149824"/>
                </a:lnTo>
                <a:cubicBezTo>
                  <a:pt x="250581" y="151912"/>
                  <a:pt x="251336" y="154087"/>
                  <a:pt x="251957" y="156352"/>
                </a:cubicBezTo>
                <a:cubicBezTo>
                  <a:pt x="252579" y="158617"/>
                  <a:pt x="252979" y="160837"/>
                  <a:pt x="253290" y="163102"/>
                </a:cubicBezTo>
                <a:lnTo>
                  <a:pt x="270030" y="171361"/>
                </a:lnTo>
                <a:cubicBezTo>
                  <a:pt x="275048" y="173848"/>
                  <a:pt x="277624" y="179532"/>
                  <a:pt x="276158" y="184905"/>
                </a:cubicBezTo>
                <a:lnTo>
                  <a:pt x="273050" y="196539"/>
                </a:lnTo>
                <a:cubicBezTo>
                  <a:pt x="271585" y="201912"/>
                  <a:pt x="266567" y="205553"/>
                  <a:pt x="260972" y="205198"/>
                </a:cubicBezTo>
                <a:lnTo>
                  <a:pt x="242321" y="203999"/>
                </a:lnTo>
                <a:cubicBezTo>
                  <a:pt x="239524" y="207596"/>
                  <a:pt x="236282" y="210927"/>
                  <a:pt x="232597" y="213769"/>
                </a:cubicBezTo>
                <a:lnTo>
                  <a:pt x="233795" y="232374"/>
                </a:lnTo>
                <a:cubicBezTo>
                  <a:pt x="234151" y="237970"/>
                  <a:pt x="230509" y="243032"/>
                  <a:pt x="225136" y="244453"/>
                </a:cubicBezTo>
                <a:lnTo>
                  <a:pt x="213502" y="247561"/>
                </a:lnTo>
                <a:cubicBezTo>
                  <a:pt x="208085" y="249027"/>
                  <a:pt x="202445" y="246451"/>
                  <a:pt x="199958" y="241433"/>
                </a:cubicBezTo>
                <a:lnTo>
                  <a:pt x="191699" y="224737"/>
                </a:lnTo>
                <a:cubicBezTo>
                  <a:pt x="187125" y="224115"/>
                  <a:pt x="182640" y="222872"/>
                  <a:pt x="178422" y="221140"/>
                </a:cubicBezTo>
                <a:lnTo>
                  <a:pt x="162880" y="231486"/>
                </a:lnTo>
                <a:cubicBezTo>
                  <a:pt x="158217" y="234595"/>
                  <a:pt x="152045" y="233973"/>
                  <a:pt x="148093" y="230021"/>
                </a:cubicBezTo>
                <a:lnTo>
                  <a:pt x="139567" y="221495"/>
                </a:lnTo>
                <a:cubicBezTo>
                  <a:pt x="135615" y="217543"/>
                  <a:pt x="134993" y="211371"/>
                  <a:pt x="138101" y="206708"/>
                </a:cubicBezTo>
                <a:lnTo>
                  <a:pt x="148448" y="191166"/>
                </a:lnTo>
                <a:cubicBezTo>
                  <a:pt x="147604" y="189079"/>
                  <a:pt x="146849" y="186903"/>
                  <a:pt x="146228" y="184638"/>
                </a:cubicBezTo>
                <a:cubicBezTo>
                  <a:pt x="145606" y="182374"/>
                  <a:pt x="145206" y="180109"/>
                  <a:pt x="144895" y="177889"/>
                </a:cubicBezTo>
                <a:lnTo>
                  <a:pt x="128155" y="169629"/>
                </a:lnTo>
                <a:cubicBezTo>
                  <a:pt x="123137" y="167143"/>
                  <a:pt x="120606" y="161459"/>
                  <a:pt x="122027" y="156086"/>
                </a:cubicBezTo>
                <a:lnTo>
                  <a:pt x="125135" y="144451"/>
                </a:lnTo>
                <a:cubicBezTo>
                  <a:pt x="126600" y="139078"/>
                  <a:pt x="131618" y="135437"/>
                  <a:pt x="137213" y="135792"/>
                </a:cubicBezTo>
                <a:lnTo>
                  <a:pt x="155819" y="136991"/>
                </a:lnTo>
                <a:cubicBezTo>
                  <a:pt x="158617" y="133394"/>
                  <a:pt x="161858" y="130064"/>
                  <a:pt x="165544" y="127222"/>
                </a:cubicBezTo>
                <a:lnTo>
                  <a:pt x="164345" y="108660"/>
                </a:lnTo>
                <a:cubicBezTo>
                  <a:pt x="163990" y="103065"/>
                  <a:pt x="167631" y="98003"/>
                  <a:pt x="173004" y="96582"/>
                </a:cubicBezTo>
                <a:lnTo>
                  <a:pt x="184638" y="93474"/>
                </a:lnTo>
                <a:close/>
                <a:moveTo>
                  <a:pt x="199115" y="150979"/>
                </a:moveTo>
                <a:cubicBezTo>
                  <a:pt x="188331" y="150991"/>
                  <a:pt x="179586" y="159756"/>
                  <a:pt x="179598" y="170540"/>
                </a:cubicBezTo>
                <a:cubicBezTo>
                  <a:pt x="179611" y="181323"/>
                  <a:pt x="188376" y="190068"/>
                  <a:pt x="199159" y="190056"/>
                </a:cubicBezTo>
                <a:cubicBezTo>
                  <a:pt x="209943" y="190044"/>
                  <a:pt x="218688" y="181279"/>
                  <a:pt x="218675" y="170495"/>
                </a:cubicBezTo>
                <a:cubicBezTo>
                  <a:pt x="218663" y="159712"/>
                  <a:pt x="209898" y="150967"/>
                  <a:pt x="199115" y="150979"/>
                </a:cubicBezTo>
                <a:close/>
                <a:moveTo>
                  <a:pt x="99868" y="-20205"/>
                </a:moveTo>
                <a:lnTo>
                  <a:pt x="111502" y="-17096"/>
                </a:lnTo>
                <a:cubicBezTo>
                  <a:pt x="116876" y="-15631"/>
                  <a:pt x="120517" y="-10569"/>
                  <a:pt x="120162" y="-5018"/>
                </a:cubicBezTo>
                <a:lnTo>
                  <a:pt x="118963" y="13544"/>
                </a:lnTo>
                <a:cubicBezTo>
                  <a:pt x="122648" y="16386"/>
                  <a:pt x="125890" y="19672"/>
                  <a:pt x="128687" y="23313"/>
                </a:cubicBezTo>
                <a:lnTo>
                  <a:pt x="147338" y="22114"/>
                </a:lnTo>
                <a:cubicBezTo>
                  <a:pt x="152888" y="21759"/>
                  <a:pt x="157951" y="25400"/>
                  <a:pt x="159416" y="30773"/>
                </a:cubicBezTo>
                <a:lnTo>
                  <a:pt x="162524" y="42407"/>
                </a:lnTo>
                <a:cubicBezTo>
                  <a:pt x="163945" y="47780"/>
                  <a:pt x="161414" y="53464"/>
                  <a:pt x="156397" y="55951"/>
                </a:cubicBezTo>
                <a:lnTo>
                  <a:pt x="139656" y="64210"/>
                </a:lnTo>
                <a:cubicBezTo>
                  <a:pt x="139345" y="66475"/>
                  <a:pt x="138901" y="68740"/>
                  <a:pt x="138323" y="70960"/>
                </a:cubicBezTo>
                <a:cubicBezTo>
                  <a:pt x="137746" y="73180"/>
                  <a:pt x="136947" y="75401"/>
                  <a:pt x="136103" y="77488"/>
                </a:cubicBezTo>
                <a:lnTo>
                  <a:pt x="146450" y="93030"/>
                </a:lnTo>
                <a:cubicBezTo>
                  <a:pt x="149558" y="97692"/>
                  <a:pt x="148936" y="103865"/>
                  <a:pt x="144984" y="107817"/>
                </a:cubicBezTo>
                <a:lnTo>
                  <a:pt x="136458" y="116343"/>
                </a:lnTo>
                <a:cubicBezTo>
                  <a:pt x="132506" y="120295"/>
                  <a:pt x="126334" y="120916"/>
                  <a:pt x="121671" y="117808"/>
                </a:cubicBezTo>
                <a:lnTo>
                  <a:pt x="106129" y="107462"/>
                </a:lnTo>
                <a:cubicBezTo>
                  <a:pt x="101911" y="109193"/>
                  <a:pt x="97426" y="110437"/>
                  <a:pt x="92852" y="111058"/>
                </a:cubicBezTo>
                <a:lnTo>
                  <a:pt x="84593" y="127755"/>
                </a:lnTo>
                <a:cubicBezTo>
                  <a:pt x="82106" y="132773"/>
                  <a:pt x="76422" y="135304"/>
                  <a:pt x="71049" y="133883"/>
                </a:cubicBezTo>
                <a:lnTo>
                  <a:pt x="59415" y="130774"/>
                </a:lnTo>
                <a:cubicBezTo>
                  <a:pt x="53997" y="129309"/>
                  <a:pt x="50400" y="124247"/>
                  <a:pt x="50756" y="118696"/>
                </a:cubicBezTo>
                <a:lnTo>
                  <a:pt x="51955" y="100090"/>
                </a:lnTo>
                <a:cubicBezTo>
                  <a:pt x="48269" y="97248"/>
                  <a:pt x="45027" y="93962"/>
                  <a:pt x="42230" y="90321"/>
                </a:cubicBezTo>
                <a:lnTo>
                  <a:pt x="23579" y="91520"/>
                </a:lnTo>
                <a:cubicBezTo>
                  <a:pt x="18029" y="91875"/>
                  <a:pt x="12966" y="88234"/>
                  <a:pt x="11501" y="82861"/>
                </a:cubicBezTo>
                <a:lnTo>
                  <a:pt x="8393" y="71227"/>
                </a:lnTo>
                <a:cubicBezTo>
                  <a:pt x="6972" y="65853"/>
                  <a:pt x="9503" y="60170"/>
                  <a:pt x="14521" y="57683"/>
                </a:cubicBezTo>
                <a:lnTo>
                  <a:pt x="31262" y="49423"/>
                </a:lnTo>
                <a:cubicBezTo>
                  <a:pt x="31572" y="47159"/>
                  <a:pt x="32016" y="44938"/>
                  <a:pt x="32594" y="42674"/>
                </a:cubicBezTo>
                <a:cubicBezTo>
                  <a:pt x="33215" y="40409"/>
                  <a:pt x="33926" y="38233"/>
                  <a:pt x="34814" y="36146"/>
                </a:cubicBezTo>
                <a:lnTo>
                  <a:pt x="24467" y="20649"/>
                </a:lnTo>
                <a:cubicBezTo>
                  <a:pt x="21359" y="15986"/>
                  <a:pt x="21981" y="9814"/>
                  <a:pt x="25933" y="5862"/>
                </a:cubicBezTo>
                <a:lnTo>
                  <a:pt x="34459" y="-2664"/>
                </a:lnTo>
                <a:cubicBezTo>
                  <a:pt x="38411" y="-6616"/>
                  <a:pt x="44583" y="-7238"/>
                  <a:pt x="49246" y="-4130"/>
                </a:cubicBezTo>
                <a:lnTo>
                  <a:pt x="64788" y="6217"/>
                </a:lnTo>
                <a:cubicBezTo>
                  <a:pt x="69006" y="4485"/>
                  <a:pt x="73491" y="3242"/>
                  <a:pt x="78065" y="2620"/>
                </a:cubicBezTo>
                <a:lnTo>
                  <a:pt x="86324" y="-14077"/>
                </a:lnTo>
                <a:cubicBezTo>
                  <a:pt x="88811" y="-19094"/>
                  <a:pt x="94451" y="-21626"/>
                  <a:pt x="99868" y="-20205"/>
                </a:cubicBezTo>
                <a:close/>
                <a:moveTo>
                  <a:pt x="85436" y="37301"/>
                </a:moveTo>
                <a:cubicBezTo>
                  <a:pt x="74653" y="37301"/>
                  <a:pt x="65898" y="46056"/>
                  <a:pt x="65898" y="56839"/>
                </a:cubicBezTo>
                <a:cubicBezTo>
                  <a:pt x="65898" y="67623"/>
                  <a:pt x="74653" y="76378"/>
                  <a:pt x="85436" y="76378"/>
                </a:cubicBezTo>
                <a:cubicBezTo>
                  <a:pt x="96220" y="76378"/>
                  <a:pt x="104975" y="67623"/>
                  <a:pt x="104975" y="56839"/>
                </a:cubicBezTo>
                <a:cubicBezTo>
                  <a:pt x="104975" y="46056"/>
                  <a:pt x="96220" y="37301"/>
                  <a:pt x="85436" y="37301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7" name="Text 5"/>
          <p:cNvSpPr/>
          <p:nvPr/>
        </p:nvSpPr>
        <p:spPr>
          <a:xfrm>
            <a:off x="1335720" y="2245147"/>
            <a:ext cx="5390247" cy="3031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9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Open-Source Harness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35720" y="2661967"/>
            <a:ext cx="5352354" cy="4926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93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Complete evaluation pipeline: </a:t>
            </a:r>
            <a:pPr>
              <a:lnSpc>
                <a:spcPct val="140000"/>
              </a:lnSpc>
            </a:pPr>
            <a:r>
              <a:rPr lang="en-US" sz="1193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run → score → bootstrap CIs → report</a:t>
            </a:r>
            <a:pPr>
              <a:lnSpc>
                <a:spcPct val="140000"/>
              </a:lnSpc>
            </a:pPr>
            <a:r>
              <a:rPr lang="en-US" sz="1193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Designed for reproducibility and transparency.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354667" y="3325091"/>
            <a:ext cx="151571" cy="151571"/>
          </a:xfrm>
          <a:custGeom>
            <a:avLst/>
            <a:gdLst/>
            <a:ahLst/>
            <a:cxnLst/>
            <a:rect l="l" t="t" r="r" b="b"/>
            <a:pathLst>
              <a:path w="151571" h="151571">
                <a:moveTo>
                  <a:pt x="75786" y="151571"/>
                </a:moveTo>
                <a:cubicBezTo>
                  <a:pt x="117613" y="151571"/>
                  <a:pt x="151571" y="117613"/>
                  <a:pt x="151571" y="75786"/>
                </a:cubicBezTo>
                <a:cubicBezTo>
                  <a:pt x="151571" y="33958"/>
                  <a:pt x="117613" y="0"/>
                  <a:pt x="75786" y="0"/>
                </a:cubicBezTo>
                <a:cubicBezTo>
                  <a:pt x="33958" y="0"/>
                  <a:pt x="0" y="33958"/>
                  <a:pt x="0" y="75786"/>
                </a:cubicBezTo>
                <a:cubicBezTo>
                  <a:pt x="0" y="117613"/>
                  <a:pt x="33958" y="151571"/>
                  <a:pt x="75786" y="151571"/>
                </a:cubicBezTo>
                <a:close/>
                <a:moveTo>
                  <a:pt x="100771" y="62967"/>
                </a:moveTo>
                <a:lnTo>
                  <a:pt x="77088" y="100860"/>
                </a:lnTo>
                <a:cubicBezTo>
                  <a:pt x="75845" y="102843"/>
                  <a:pt x="73713" y="104087"/>
                  <a:pt x="71375" y="104205"/>
                </a:cubicBezTo>
                <a:cubicBezTo>
                  <a:pt x="69036" y="104324"/>
                  <a:pt x="66786" y="103258"/>
                  <a:pt x="65395" y="101363"/>
                </a:cubicBezTo>
                <a:lnTo>
                  <a:pt x="51185" y="82417"/>
                </a:lnTo>
                <a:cubicBezTo>
                  <a:pt x="48817" y="79279"/>
                  <a:pt x="49468" y="74838"/>
                  <a:pt x="52606" y="72470"/>
                </a:cubicBezTo>
                <a:cubicBezTo>
                  <a:pt x="55744" y="70102"/>
                  <a:pt x="60184" y="70753"/>
                  <a:pt x="62553" y="73891"/>
                </a:cubicBezTo>
                <a:lnTo>
                  <a:pt x="70546" y="84548"/>
                </a:lnTo>
                <a:lnTo>
                  <a:pt x="88722" y="55448"/>
                </a:lnTo>
                <a:cubicBezTo>
                  <a:pt x="90795" y="52132"/>
                  <a:pt x="95176" y="51096"/>
                  <a:pt x="98521" y="53198"/>
                </a:cubicBezTo>
                <a:cubicBezTo>
                  <a:pt x="101866" y="55300"/>
                  <a:pt x="102873" y="59652"/>
                  <a:pt x="100771" y="6299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0" name="Text 8"/>
          <p:cNvSpPr/>
          <p:nvPr/>
        </p:nvSpPr>
        <p:spPr>
          <a:xfrm>
            <a:off x="1600970" y="3306145"/>
            <a:ext cx="1278881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Deterministic scoring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2981984" y="3325091"/>
            <a:ext cx="151571" cy="151571"/>
          </a:xfrm>
          <a:custGeom>
            <a:avLst/>
            <a:gdLst/>
            <a:ahLst/>
            <a:cxnLst/>
            <a:rect l="l" t="t" r="r" b="b"/>
            <a:pathLst>
              <a:path w="151571" h="151571">
                <a:moveTo>
                  <a:pt x="75786" y="151571"/>
                </a:moveTo>
                <a:cubicBezTo>
                  <a:pt x="117613" y="151571"/>
                  <a:pt x="151571" y="117613"/>
                  <a:pt x="151571" y="75786"/>
                </a:cubicBezTo>
                <a:cubicBezTo>
                  <a:pt x="151571" y="33958"/>
                  <a:pt x="117613" y="0"/>
                  <a:pt x="75786" y="0"/>
                </a:cubicBezTo>
                <a:cubicBezTo>
                  <a:pt x="33958" y="0"/>
                  <a:pt x="0" y="33958"/>
                  <a:pt x="0" y="75786"/>
                </a:cubicBezTo>
                <a:cubicBezTo>
                  <a:pt x="0" y="117613"/>
                  <a:pt x="33958" y="151571"/>
                  <a:pt x="75786" y="151571"/>
                </a:cubicBezTo>
                <a:close/>
                <a:moveTo>
                  <a:pt x="100771" y="62967"/>
                </a:moveTo>
                <a:lnTo>
                  <a:pt x="77088" y="100860"/>
                </a:lnTo>
                <a:cubicBezTo>
                  <a:pt x="75845" y="102843"/>
                  <a:pt x="73713" y="104087"/>
                  <a:pt x="71375" y="104205"/>
                </a:cubicBezTo>
                <a:cubicBezTo>
                  <a:pt x="69036" y="104324"/>
                  <a:pt x="66786" y="103258"/>
                  <a:pt x="65395" y="101363"/>
                </a:cubicBezTo>
                <a:lnTo>
                  <a:pt x="51185" y="82417"/>
                </a:lnTo>
                <a:cubicBezTo>
                  <a:pt x="48817" y="79279"/>
                  <a:pt x="49468" y="74838"/>
                  <a:pt x="52606" y="72470"/>
                </a:cubicBezTo>
                <a:cubicBezTo>
                  <a:pt x="55744" y="70102"/>
                  <a:pt x="60184" y="70753"/>
                  <a:pt x="62553" y="73891"/>
                </a:cubicBezTo>
                <a:lnTo>
                  <a:pt x="70546" y="84548"/>
                </a:lnTo>
                <a:lnTo>
                  <a:pt x="88722" y="55448"/>
                </a:lnTo>
                <a:cubicBezTo>
                  <a:pt x="90795" y="52132"/>
                  <a:pt x="95176" y="51096"/>
                  <a:pt x="98521" y="53198"/>
                </a:cubicBezTo>
                <a:cubicBezTo>
                  <a:pt x="101866" y="55300"/>
                  <a:pt x="102873" y="59652"/>
                  <a:pt x="100771" y="6299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2" name="Text 10"/>
          <p:cNvSpPr/>
          <p:nvPr/>
        </p:nvSpPr>
        <p:spPr>
          <a:xfrm>
            <a:off x="3228287" y="3306145"/>
            <a:ext cx="1705175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95% bootstrap CIs (B=1,000)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83664" y="3888746"/>
            <a:ext cx="6460718" cy="1714648"/>
          </a:xfrm>
          <a:custGeom>
            <a:avLst/>
            <a:gdLst/>
            <a:ahLst/>
            <a:cxnLst/>
            <a:rect l="l" t="t" r="r" b="b"/>
            <a:pathLst>
              <a:path w="6460718" h="1714648">
                <a:moveTo>
                  <a:pt x="151575" y="0"/>
                </a:moveTo>
                <a:lnTo>
                  <a:pt x="6309143" y="0"/>
                </a:lnTo>
                <a:cubicBezTo>
                  <a:pt x="6392856" y="0"/>
                  <a:pt x="6460718" y="67862"/>
                  <a:pt x="6460718" y="151575"/>
                </a:cubicBezTo>
                <a:lnTo>
                  <a:pt x="6460718" y="1563073"/>
                </a:lnTo>
                <a:cubicBezTo>
                  <a:pt x="6460718" y="1646786"/>
                  <a:pt x="6392856" y="1714648"/>
                  <a:pt x="6309143" y="1714648"/>
                </a:cubicBezTo>
                <a:lnTo>
                  <a:pt x="151575" y="1714648"/>
                </a:lnTo>
                <a:cubicBezTo>
                  <a:pt x="67918" y="1714648"/>
                  <a:pt x="0" y="1646730"/>
                  <a:pt x="0" y="1563073"/>
                </a:cubicBezTo>
                <a:lnTo>
                  <a:pt x="0" y="151575"/>
                </a:lnTo>
                <a:cubicBezTo>
                  <a:pt x="0" y="67862"/>
                  <a:pt x="67862" y="0"/>
                  <a:pt x="151575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3D8B8B">
                <a:alpha val="10196"/>
              </a:srgbClr>
            </a:solidFill>
            <a:prstDash val="solid"/>
          </a:ln>
          <a:effectLst>
            <a:outerShdw sx="100000" sy="100000" kx="0" ky="0" algn="bl" rotWithShape="0" blurRad="28420" dist="9473" dir="5400000">
              <a:srgbClr val="000000">
                <a:alpha val="10196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5758" y="4120839"/>
            <a:ext cx="530499" cy="530499"/>
          </a:xfrm>
          <a:custGeom>
            <a:avLst/>
            <a:gdLst/>
            <a:ahLst/>
            <a:cxnLst/>
            <a:rect l="l" t="t" r="r" b="b"/>
            <a:pathLst>
              <a:path w="530499" h="530499">
                <a:moveTo>
                  <a:pt x="151569" y="0"/>
                </a:moveTo>
                <a:lnTo>
                  <a:pt x="378930" y="0"/>
                </a:lnTo>
                <a:cubicBezTo>
                  <a:pt x="462639" y="0"/>
                  <a:pt x="530499" y="67860"/>
                  <a:pt x="530499" y="151569"/>
                </a:cubicBezTo>
                <a:lnTo>
                  <a:pt x="530499" y="378930"/>
                </a:lnTo>
                <a:cubicBezTo>
                  <a:pt x="530499" y="462639"/>
                  <a:pt x="462639" y="530499"/>
                  <a:pt x="378930" y="530499"/>
                </a:cubicBezTo>
                <a:lnTo>
                  <a:pt x="151569" y="530499"/>
                </a:lnTo>
                <a:cubicBezTo>
                  <a:pt x="67860" y="530499"/>
                  <a:pt x="0" y="462639"/>
                  <a:pt x="0" y="378930"/>
                </a:cubicBezTo>
                <a:lnTo>
                  <a:pt x="0" y="151569"/>
                </a:lnTo>
                <a:cubicBezTo>
                  <a:pt x="0" y="67860"/>
                  <a:pt x="67860" y="0"/>
                  <a:pt x="151569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5" name="Shape 13"/>
          <p:cNvSpPr/>
          <p:nvPr/>
        </p:nvSpPr>
        <p:spPr>
          <a:xfrm>
            <a:off x="753119" y="4272410"/>
            <a:ext cx="255776" cy="227357"/>
          </a:xfrm>
          <a:custGeom>
            <a:avLst/>
            <a:gdLst/>
            <a:ahLst/>
            <a:cxnLst/>
            <a:rect l="l" t="t" r="r" b="b"/>
            <a:pathLst>
              <a:path w="255776" h="227357">
                <a:moveTo>
                  <a:pt x="0" y="42629"/>
                </a:moveTo>
                <a:cubicBezTo>
                  <a:pt x="0" y="26954"/>
                  <a:pt x="12744" y="14210"/>
                  <a:pt x="28420" y="14210"/>
                </a:cubicBezTo>
                <a:lnTo>
                  <a:pt x="227357" y="14210"/>
                </a:lnTo>
                <a:cubicBezTo>
                  <a:pt x="243032" y="14210"/>
                  <a:pt x="255776" y="26954"/>
                  <a:pt x="255776" y="42629"/>
                </a:cubicBezTo>
                <a:lnTo>
                  <a:pt x="0" y="42629"/>
                </a:lnTo>
                <a:close/>
                <a:moveTo>
                  <a:pt x="0" y="63944"/>
                </a:moveTo>
                <a:lnTo>
                  <a:pt x="255776" y="63944"/>
                </a:lnTo>
                <a:lnTo>
                  <a:pt x="255776" y="184727"/>
                </a:lnTo>
                <a:cubicBezTo>
                  <a:pt x="255776" y="200402"/>
                  <a:pt x="243032" y="213147"/>
                  <a:pt x="227357" y="213147"/>
                </a:cubicBezTo>
                <a:lnTo>
                  <a:pt x="28420" y="213147"/>
                </a:lnTo>
                <a:cubicBezTo>
                  <a:pt x="12744" y="213147"/>
                  <a:pt x="0" y="200402"/>
                  <a:pt x="0" y="184727"/>
                </a:cubicBezTo>
                <a:lnTo>
                  <a:pt x="0" y="63944"/>
                </a:lnTo>
                <a:close/>
                <a:moveTo>
                  <a:pt x="109815" y="184727"/>
                </a:moveTo>
                <a:cubicBezTo>
                  <a:pt x="118785" y="184727"/>
                  <a:pt x="125490" y="176113"/>
                  <a:pt x="119762" y="169185"/>
                </a:cubicBezTo>
                <a:cubicBezTo>
                  <a:pt x="113234" y="161326"/>
                  <a:pt x="103376" y="156308"/>
                  <a:pt x="92364" y="156308"/>
                </a:cubicBezTo>
                <a:lnTo>
                  <a:pt x="63944" y="156308"/>
                </a:lnTo>
                <a:cubicBezTo>
                  <a:pt x="52931" y="156308"/>
                  <a:pt x="43073" y="161326"/>
                  <a:pt x="36546" y="169185"/>
                </a:cubicBezTo>
                <a:cubicBezTo>
                  <a:pt x="30817" y="176113"/>
                  <a:pt x="37523" y="184727"/>
                  <a:pt x="46493" y="184727"/>
                </a:cubicBezTo>
                <a:lnTo>
                  <a:pt x="109771" y="184727"/>
                </a:lnTo>
                <a:close/>
                <a:moveTo>
                  <a:pt x="78154" y="138545"/>
                </a:moveTo>
                <a:cubicBezTo>
                  <a:pt x="91878" y="138545"/>
                  <a:pt x="103021" y="127403"/>
                  <a:pt x="103021" y="113678"/>
                </a:cubicBezTo>
                <a:cubicBezTo>
                  <a:pt x="103021" y="99954"/>
                  <a:pt x="91878" y="88811"/>
                  <a:pt x="78154" y="88811"/>
                </a:cubicBezTo>
                <a:cubicBezTo>
                  <a:pt x="64429" y="88811"/>
                  <a:pt x="53287" y="99954"/>
                  <a:pt x="53287" y="113678"/>
                </a:cubicBezTo>
                <a:cubicBezTo>
                  <a:pt x="53287" y="127403"/>
                  <a:pt x="64429" y="138545"/>
                  <a:pt x="78154" y="138545"/>
                </a:cubicBezTo>
                <a:close/>
                <a:moveTo>
                  <a:pt x="159860" y="92364"/>
                </a:moveTo>
                <a:cubicBezTo>
                  <a:pt x="153954" y="92364"/>
                  <a:pt x="149203" y="97115"/>
                  <a:pt x="149203" y="103021"/>
                </a:cubicBezTo>
                <a:cubicBezTo>
                  <a:pt x="149203" y="108927"/>
                  <a:pt x="153954" y="113678"/>
                  <a:pt x="159860" y="113678"/>
                </a:cubicBezTo>
                <a:lnTo>
                  <a:pt x="209594" y="113678"/>
                </a:lnTo>
                <a:cubicBezTo>
                  <a:pt x="215500" y="113678"/>
                  <a:pt x="220252" y="108927"/>
                  <a:pt x="220252" y="103021"/>
                </a:cubicBezTo>
                <a:cubicBezTo>
                  <a:pt x="220252" y="97115"/>
                  <a:pt x="215500" y="92364"/>
                  <a:pt x="209594" y="92364"/>
                </a:cubicBezTo>
                <a:lnTo>
                  <a:pt x="159860" y="92364"/>
                </a:lnTo>
                <a:close/>
                <a:moveTo>
                  <a:pt x="159860" y="134993"/>
                </a:moveTo>
                <a:cubicBezTo>
                  <a:pt x="153954" y="134993"/>
                  <a:pt x="149203" y="139744"/>
                  <a:pt x="149203" y="145650"/>
                </a:cubicBezTo>
                <a:cubicBezTo>
                  <a:pt x="149203" y="151556"/>
                  <a:pt x="153954" y="156308"/>
                  <a:pt x="159860" y="156308"/>
                </a:cubicBezTo>
                <a:lnTo>
                  <a:pt x="209594" y="156308"/>
                </a:lnTo>
                <a:cubicBezTo>
                  <a:pt x="215500" y="156308"/>
                  <a:pt x="220252" y="151556"/>
                  <a:pt x="220252" y="145650"/>
                </a:cubicBezTo>
                <a:cubicBezTo>
                  <a:pt x="220252" y="139744"/>
                  <a:pt x="215500" y="134993"/>
                  <a:pt x="209594" y="134993"/>
                </a:cubicBezTo>
                <a:lnTo>
                  <a:pt x="159860" y="134993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6" name="Text 14"/>
          <p:cNvSpPr/>
          <p:nvPr/>
        </p:nvSpPr>
        <p:spPr>
          <a:xfrm>
            <a:off x="1335720" y="4120839"/>
            <a:ext cx="5390247" cy="3031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9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Compact Safety Cards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35720" y="4537660"/>
            <a:ext cx="5352354" cy="4926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93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One-page output per model with </a:t>
            </a:r>
            <a:pPr>
              <a:lnSpc>
                <a:spcPct val="140000"/>
              </a:lnSpc>
            </a:pPr>
            <a:r>
              <a:rPr lang="en-US" sz="1193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pass/fail gates</a:t>
            </a:r>
            <a:pPr>
              <a:lnSpc>
                <a:spcPct val="140000"/>
              </a:lnSpc>
            </a:pPr>
            <a:r>
              <a:rPr lang="en-US" sz="1193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confidence intervals, and version tracking. Regulator-readable format.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1354667" y="5200783"/>
            <a:ext cx="151571" cy="151571"/>
          </a:xfrm>
          <a:custGeom>
            <a:avLst/>
            <a:gdLst/>
            <a:ahLst/>
            <a:cxnLst/>
            <a:rect l="l" t="t" r="r" b="b"/>
            <a:pathLst>
              <a:path w="151571" h="151571">
                <a:moveTo>
                  <a:pt x="75786" y="151571"/>
                </a:moveTo>
                <a:cubicBezTo>
                  <a:pt x="117613" y="151571"/>
                  <a:pt x="151571" y="117613"/>
                  <a:pt x="151571" y="75786"/>
                </a:cubicBezTo>
                <a:cubicBezTo>
                  <a:pt x="151571" y="33958"/>
                  <a:pt x="117613" y="0"/>
                  <a:pt x="75786" y="0"/>
                </a:cubicBezTo>
                <a:cubicBezTo>
                  <a:pt x="33958" y="0"/>
                  <a:pt x="0" y="33958"/>
                  <a:pt x="0" y="75786"/>
                </a:cubicBezTo>
                <a:cubicBezTo>
                  <a:pt x="0" y="117613"/>
                  <a:pt x="33958" y="151571"/>
                  <a:pt x="75786" y="151571"/>
                </a:cubicBezTo>
                <a:close/>
                <a:moveTo>
                  <a:pt x="100771" y="62967"/>
                </a:moveTo>
                <a:lnTo>
                  <a:pt x="77088" y="100860"/>
                </a:lnTo>
                <a:cubicBezTo>
                  <a:pt x="75845" y="102843"/>
                  <a:pt x="73713" y="104087"/>
                  <a:pt x="71375" y="104205"/>
                </a:cubicBezTo>
                <a:cubicBezTo>
                  <a:pt x="69036" y="104324"/>
                  <a:pt x="66786" y="103258"/>
                  <a:pt x="65395" y="101363"/>
                </a:cubicBezTo>
                <a:lnTo>
                  <a:pt x="51185" y="82417"/>
                </a:lnTo>
                <a:cubicBezTo>
                  <a:pt x="48817" y="79279"/>
                  <a:pt x="49468" y="74838"/>
                  <a:pt x="52606" y="72470"/>
                </a:cubicBezTo>
                <a:cubicBezTo>
                  <a:pt x="55744" y="70102"/>
                  <a:pt x="60184" y="70753"/>
                  <a:pt x="62553" y="73891"/>
                </a:cubicBezTo>
                <a:lnTo>
                  <a:pt x="70546" y="84548"/>
                </a:lnTo>
                <a:lnTo>
                  <a:pt x="88722" y="55448"/>
                </a:lnTo>
                <a:cubicBezTo>
                  <a:pt x="90795" y="52132"/>
                  <a:pt x="95176" y="51096"/>
                  <a:pt x="98521" y="53198"/>
                </a:cubicBezTo>
                <a:cubicBezTo>
                  <a:pt x="101866" y="55300"/>
                  <a:pt x="102873" y="59652"/>
                  <a:pt x="100771" y="6299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19" name="Text 17"/>
          <p:cNvSpPr/>
          <p:nvPr/>
        </p:nvSpPr>
        <p:spPr>
          <a:xfrm>
            <a:off x="1600970" y="5181837"/>
            <a:ext cx="1326247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Black-box compatible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033494" y="5200783"/>
            <a:ext cx="151571" cy="151571"/>
          </a:xfrm>
          <a:custGeom>
            <a:avLst/>
            <a:gdLst/>
            <a:ahLst/>
            <a:cxnLst/>
            <a:rect l="l" t="t" r="r" b="b"/>
            <a:pathLst>
              <a:path w="151571" h="151571">
                <a:moveTo>
                  <a:pt x="75786" y="151571"/>
                </a:moveTo>
                <a:cubicBezTo>
                  <a:pt x="117613" y="151571"/>
                  <a:pt x="151571" y="117613"/>
                  <a:pt x="151571" y="75786"/>
                </a:cubicBezTo>
                <a:cubicBezTo>
                  <a:pt x="151571" y="33958"/>
                  <a:pt x="117613" y="0"/>
                  <a:pt x="75786" y="0"/>
                </a:cubicBezTo>
                <a:cubicBezTo>
                  <a:pt x="33958" y="0"/>
                  <a:pt x="0" y="33958"/>
                  <a:pt x="0" y="75786"/>
                </a:cubicBezTo>
                <a:cubicBezTo>
                  <a:pt x="0" y="117613"/>
                  <a:pt x="33958" y="151571"/>
                  <a:pt x="75786" y="151571"/>
                </a:cubicBezTo>
                <a:close/>
                <a:moveTo>
                  <a:pt x="100771" y="62967"/>
                </a:moveTo>
                <a:lnTo>
                  <a:pt x="77088" y="100860"/>
                </a:lnTo>
                <a:cubicBezTo>
                  <a:pt x="75845" y="102843"/>
                  <a:pt x="73713" y="104087"/>
                  <a:pt x="71375" y="104205"/>
                </a:cubicBezTo>
                <a:cubicBezTo>
                  <a:pt x="69036" y="104324"/>
                  <a:pt x="66786" y="103258"/>
                  <a:pt x="65395" y="101363"/>
                </a:cubicBezTo>
                <a:lnTo>
                  <a:pt x="51185" y="82417"/>
                </a:lnTo>
                <a:cubicBezTo>
                  <a:pt x="48817" y="79279"/>
                  <a:pt x="49468" y="74838"/>
                  <a:pt x="52606" y="72470"/>
                </a:cubicBezTo>
                <a:cubicBezTo>
                  <a:pt x="55744" y="70102"/>
                  <a:pt x="60184" y="70753"/>
                  <a:pt x="62553" y="73891"/>
                </a:cubicBezTo>
                <a:lnTo>
                  <a:pt x="70546" y="84548"/>
                </a:lnTo>
                <a:lnTo>
                  <a:pt x="88722" y="55448"/>
                </a:lnTo>
                <a:cubicBezTo>
                  <a:pt x="90795" y="52132"/>
                  <a:pt x="95176" y="51096"/>
                  <a:pt x="98521" y="53198"/>
                </a:cubicBezTo>
                <a:cubicBezTo>
                  <a:pt x="101866" y="55300"/>
                  <a:pt x="102873" y="59652"/>
                  <a:pt x="100771" y="62997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21" name="Text 19"/>
          <p:cNvSpPr/>
          <p:nvPr/>
        </p:nvSpPr>
        <p:spPr>
          <a:xfrm>
            <a:off x="3279797" y="5181837"/>
            <a:ext cx="1098890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Regression testing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383664" y="5764438"/>
            <a:ext cx="6460718" cy="1089417"/>
          </a:xfrm>
          <a:custGeom>
            <a:avLst/>
            <a:gdLst/>
            <a:ahLst/>
            <a:cxnLst/>
            <a:rect l="l" t="t" r="r" b="b"/>
            <a:pathLst>
              <a:path w="6460718" h="1089417">
                <a:moveTo>
                  <a:pt x="151571" y="0"/>
                </a:moveTo>
                <a:lnTo>
                  <a:pt x="6309147" y="0"/>
                </a:lnTo>
                <a:cubicBezTo>
                  <a:pt x="6392857" y="0"/>
                  <a:pt x="6460718" y="67860"/>
                  <a:pt x="6460718" y="151571"/>
                </a:cubicBezTo>
                <a:lnTo>
                  <a:pt x="6460718" y="937847"/>
                </a:lnTo>
                <a:cubicBezTo>
                  <a:pt x="6460718" y="1021557"/>
                  <a:pt x="6392857" y="1089417"/>
                  <a:pt x="6309147" y="1089417"/>
                </a:cubicBezTo>
                <a:lnTo>
                  <a:pt x="151571" y="1089417"/>
                </a:lnTo>
                <a:cubicBezTo>
                  <a:pt x="67917" y="1089417"/>
                  <a:pt x="0" y="1021501"/>
                  <a:pt x="0" y="937847"/>
                </a:cubicBezTo>
                <a:lnTo>
                  <a:pt x="0" y="151571"/>
                </a:lnTo>
                <a:cubicBezTo>
                  <a:pt x="0" y="67917"/>
                  <a:pt x="67917" y="0"/>
                  <a:pt x="151571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>
                  <a:alpha val="5000"/>
                </a:srgbClr>
              </a:gs>
              <a:gs pos="100000">
                <a:srgbClr val="3D8B8B">
                  <a:alpha val="5000"/>
                </a:srgbClr>
              </a:gs>
            </a:gsLst>
            <a:lin ang="0" scaled="1"/>
          </a:gra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7865" y="5958639"/>
            <a:ext cx="6157576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43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Supported Models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582601" y="6342303"/>
            <a:ext cx="881007" cy="312615"/>
          </a:xfrm>
          <a:custGeom>
            <a:avLst/>
            <a:gdLst/>
            <a:ahLst/>
            <a:cxnLst/>
            <a:rect l="l" t="t" r="r" b="b"/>
            <a:pathLst>
              <a:path w="881007" h="312615">
                <a:moveTo>
                  <a:pt x="75784" y="0"/>
                </a:moveTo>
                <a:lnTo>
                  <a:pt x="805223" y="0"/>
                </a:lnTo>
                <a:cubicBezTo>
                  <a:pt x="847077" y="0"/>
                  <a:pt x="881007" y="33930"/>
                  <a:pt x="881007" y="75784"/>
                </a:cubicBezTo>
                <a:lnTo>
                  <a:pt x="881007" y="236831"/>
                </a:lnTo>
                <a:cubicBezTo>
                  <a:pt x="881007" y="278686"/>
                  <a:pt x="847077" y="312615"/>
                  <a:pt x="805223" y="312615"/>
                </a:cubicBezTo>
                <a:lnTo>
                  <a:pt x="75784" y="312615"/>
                </a:lnTo>
                <a:cubicBezTo>
                  <a:pt x="33958" y="312615"/>
                  <a:pt x="0" y="278658"/>
                  <a:pt x="0" y="236831"/>
                </a:cubicBezTo>
                <a:lnTo>
                  <a:pt x="0" y="75784"/>
                </a:lnTo>
                <a:cubicBezTo>
                  <a:pt x="0" y="33958"/>
                  <a:pt x="33958" y="0"/>
                  <a:pt x="75784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2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7865" y="6337566"/>
            <a:ext cx="937846" cy="303142"/>
          </a:xfrm>
          <a:prstGeom prst="rect">
            <a:avLst/>
          </a:prstGeom>
          <a:noFill/>
          <a:ln/>
        </p:spPr>
        <p:txBody>
          <a:bodyPr wrap="square" lIns="113678" tIns="56839" rIns="113678" bIns="56839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API Models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549903" y="6342303"/>
            <a:ext cx="1108364" cy="312615"/>
          </a:xfrm>
          <a:custGeom>
            <a:avLst/>
            <a:gdLst/>
            <a:ahLst/>
            <a:cxnLst/>
            <a:rect l="l" t="t" r="r" b="b"/>
            <a:pathLst>
              <a:path w="1108364" h="312615">
                <a:moveTo>
                  <a:pt x="75784" y="0"/>
                </a:moveTo>
                <a:lnTo>
                  <a:pt x="1032579" y="0"/>
                </a:lnTo>
                <a:cubicBezTo>
                  <a:pt x="1074434" y="0"/>
                  <a:pt x="1108364" y="33930"/>
                  <a:pt x="1108364" y="75784"/>
                </a:cubicBezTo>
                <a:lnTo>
                  <a:pt x="1108364" y="236831"/>
                </a:lnTo>
                <a:cubicBezTo>
                  <a:pt x="1108364" y="278686"/>
                  <a:pt x="1074434" y="312615"/>
                  <a:pt x="1032579" y="312615"/>
                </a:cubicBezTo>
                <a:lnTo>
                  <a:pt x="75784" y="312615"/>
                </a:lnTo>
                <a:cubicBezTo>
                  <a:pt x="33958" y="312615"/>
                  <a:pt x="0" y="278658"/>
                  <a:pt x="0" y="236831"/>
                </a:cubicBezTo>
                <a:lnTo>
                  <a:pt x="0" y="75784"/>
                </a:lnTo>
                <a:cubicBezTo>
                  <a:pt x="0" y="33958"/>
                  <a:pt x="33958" y="0"/>
                  <a:pt x="75784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2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545167" y="6337566"/>
            <a:ext cx="1165203" cy="303142"/>
          </a:xfrm>
          <a:prstGeom prst="rect">
            <a:avLst/>
          </a:prstGeom>
          <a:noFill/>
          <a:ln/>
        </p:spPr>
        <p:txBody>
          <a:bodyPr wrap="square" lIns="113678" tIns="56839" rIns="113678" bIns="56839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Local Inference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2746930" y="6342303"/>
            <a:ext cx="985212" cy="312615"/>
          </a:xfrm>
          <a:custGeom>
            <a:avLst/>
            <a:gdLst/>
            <a:ahLst/>
            <a:cxnLst/>
            <a:rect l="l" t="t" r="r" b="b"/>
            <a:pathLst>
              <a:path w="985212" h="312615">
                <a:moveTo>
                  <a:pt x="75784" y="0"/>
                </a:moveTo>
                <a:lnTo>
                  <a:pt x="909428" y="0"/>
                </a:lnTo>
                <a:cubicBezTo>
                  <a:pt x="951282" y="0"/>
                  <a:pt x="985212" y="33930"/>
                  <a:pt x="985212" y="75784"/>
                </a:cubicBezTo>
                <a:lnTo>
                  <a:pt x="985212" y="236831"/>
                </a:lnTo>
                <a:cubicBezTo>
                  <a:pt x="985212" y="278686"/>
                  <a:pt x="951282" y="312615"/>
                  <a:pt x="909428" y="312615"/>
                </a:cubicBezTo>
                <a:lnTo>
                  <a:pt x="75784" y="312615"/>
                </a:lnTo>
                <a:cubicBezTo>
                  <a:pt x="33958" y="312615"/>
                  <a:pt x="0" y="278658"/>
                  <a:pt x="0" y="236831"/>
                </a:cubicBezTo>
                <a:lnTo>
                  <a:pt x="0" y="75784"/>
                </a:lnTo>
                <a:cubicBezTo>
                  <a:pt x="0" y="33958"/>
                  <a:pt x="33958" y="0"/>
                  <a:pt x="75784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2000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2193" y="6337566"/>
            <a:ext cx="1042051" cy="303142"/>
          </a:xfrm>
          <a:prstGeom prst="rect">
            <a:avLst/>
          </a:prstGeom>
          <a:noFill/>
          <a:ln/>
        </p:spPr>
        <p:txBody>
          <a:bodyPr wrap="square" lIns="113678" tIns="56839" rIns="113678" bIns="56839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Open Source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3820805" y="6342303"/>
            <a:ext cx="1070471" cy="312615"/>
          </a:xfrm>
          <a:custGeom>
            <a:avLst/>
            <a:gdLst/>
            <a:ahLst/>
            <a:cxnLst/>
            <a:rect l="l" t="t" r="r" b="b"/>
            <a:pathLst>
              <a:path w="1070471" h="312615">
                <a:moveTo>
                  <a:pt x="75784" y="0"/>
                </a:moveTo>
                <a:lnTo>
                  <a:pt x="994687" y="0"/>
                </a:lnTo>
                <a:cubicBezTo>
                  <a:pt x="1036541" y="0"/>
                  <a:pt x="1070471" y="33930"/>
                  <a:pt x="1070471" y="75784"/>
                </a:cubicBezTo>
                <a:lnTo>
                  <a:pt x="1070471" y="236831"/>
                </a:lnTo>
                <a:cubicBezTo>
                  <a:pt x="1070471" y="278686"/>
                  <a:pt x="1036541" y="312615"/>
                  <a:pt x="994687" y="312615"/>
                </a:cubicBezTo>
                <a:lnTo>
                  <a:pt x="75784" y="312615"/>
                </a:lnTo>
                <a:cubicBezTo>
                  <a:pt x="33958" y="312615"/>
                  <a:pt x="0" y="278658"/>
                  <a:pt x="0" y="236831"/>
                </a:cubicBezTo>
                <a:lnTo>
                  <a:pt x="0" y="75784"/>
                </a:lnTo>
                <a:cubicBezTo>
                  <a:pt x="0" y="33958"/>
                  <a:pt x="33958" y="0"/>
                  <a:pt x="75784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20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816069" y="6337566"/>
            <a:ext cx="1127310" cy="303142"/>
          </a:xfrm>
          <a:prstGeom prst="rect">
            <a:avLst/>
          </a:prstGeom>
          <a:noFill/>
          <a:ln/>
        </p:spPr>
        <p:txBody>
          <a:bodyPr wrap="square" lIns="113678" tIns="56839" rIns="113678" bIns="56839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Closed Source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4971798" y="6342303"/>
            <a:ext cx="1402033" cy="312615"/>
          </a:xfrm>
          <a:custGeom>
            <a:avLst/>
            <a:gdLst/>
            <a:ahLst/>
            <a:cxnLst/>
            <a:rect l="l" t="t" r="r" b="b"/>
            <a:pathLst>
              <a:path w="1402033" h="312615">
                <a:moveTo>
                  <a:pt x="75784" y="0"/>
                </a:moveTo>
                <a:lnTo>
                  <a:pt x="1326248" y="0"/>
                </a:lnTo>
                <a:cubicBezTo>
                  <a:pt x="1368103" y="0"/>
                  <a:pt x="1402033" y="33930"/>
                  <a:pt x="1402033" y="75784"/>
                </a:cubicBezTo>
                <a:lnTo>
                  <a:pt x="1402033" y="236831"/>
                </a:lnTo>
                <a:cubicBezTo>
                  <a:pt x="1402033" y="278686"/>
                  <a:pt x="1368103" y="312615"/>
                  <a:pt x="1326248" y="312615"/>
                </a:cubicBezTo>
                <a:lnTo>
                  <a:pt x="75784" y="312615"/>
                </a:lnTo>
                <a:cubicBezTo>
                  <a:pt x="33958" y="312615"/>
                  <a:pt x="0" y="278658"/>
                  <a:pt x="0" y="236831"/>
                </a:cubicBezTo>
                <a:lnTo>
                  <a:pt x="0" y="75784"/>
                </a:lnTo>
                <a:cubicBezTo>
                  <a:pt x="0" y="33958"/>
                  <a:pt x="33958" y="0"/>
                  <a:pt x="75784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20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67062" y="6337566"/>
            <a:ext cx="1458872" cy="303142"/>
          </a:xfrm>
          <a:prstGeom prst="rect">
            <a:avLst/>
          </a:prstGeom>
          <a:noFill/>
          <a:ln/>
        </p:spPr>
        <p:txBody>
          <a:bodyPr wrap="square" lIns="113678" tIns="56839" rIns="113678" bIns="56839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7B–32B+ Parameters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7043023" y="2008317"/>
            <a:ext cx="4774490" cy="4850275"/>
          </a:xfrm>
          <a:custGeom>
            <a:avLst/>
            <a:gdLst/>
            <a:ahLst/>
            <a:cxnLst/>
            <a:rect l="l" t="t" r="r" b="b"/>
            <a:pathLst>
              <a:path w="4774490" h="4850275">
                <a:moveTo>
                  <a:pt x="151590" y="0"/>
                </a:moveTo>
                <a:lnTo>
                  <a:pt x="4622899" y="0"/>
                </a:lnTo>
                <a:cubicBezTo>
                  <a:pt x="4706620" y="0"/>
                  <a:pt x="4774490" y="67869"/>
                  <a:pt x="4774490" y="151590"/>
                </a:cubicBezTo>
                <a:lnTo>
                  <a:pt x="4774490" y="4698685"/>
                </a:lnTo>
                <a:cubicBezTo>
                  <a:pt x="4774490" y="4782406"/>
                  <a:pt x="4706620" y="4850275"/>
                  <a:pt x="4622899" y="4850275"/>
                </a:cubicBezTo>
                <a:lnTo>
                  <a:pt x="151590" y="4850275"/>
                </a:lnTo>
                <a:cubicBezTo>
                  <a:pt x="67869" y="4850275"/>
                  <a:pt x="0" y="4782406"/>
                  <a:pt x="0" y="4698685"/>
                </a:cubicBezTo>
                <a:lnTo>
                  <a:pt x="0" y="151590"/>
                </a:lnTo>
                <a:cubicBezTo>
                  <a:pt x="0" y="67925"/>
                  <a:pt x="67925" y="0"/>
                  <a:pt x="151590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3D8B8B"/>
              </a:gs>
            </a:gsLst>
            <a:lin ang="2700000" scaled="1"/>
          </a:gradFill>
          <a:ln/>
        </p:spPr>
      </p:sp>
      <p:sp>
        <p:nvSpPr>
          <p:cNvPr id="35" name="Text 33"/>
          <p:cNvSpPr/>
          <p:nvPr/>
        </p:nvSpPr>
        <p:spPr>
          <a:xfrm>
            <a:off x="7270380" y="2235674"/>
            <a:ext cx="4433455" cy="3031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90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Primary Safety Gates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7275117" y="2733016"/>
            <a:ext cx="4310303" cy="843114"/>
          </a:xfrm>
          <a:custGeom>
            <a:avLst/>
            <a:gdLst/>
            <a:ahLst/>
            <a:cxnLst/>
            <a:rect l="l" t="t" r="r" b="b"/>
            <a:pathLst>
              <a:path w="4310303" h="843114">
                <a:moveTo>
                  <a:pt x="113677" y="0"/>
                </a:moveTo>
                <a:lnTo>
                  <a:pt x="4196626" y="0"/>
                </a:lnTo>
                <a:cubicBezTo>
                  <a:pt x="4259408" y="0"/>
                  <a:pt x="4310303" y="50895"/>
                  <a:pt x="4310303" y="113677"/>
                </a:cubicBezTo>
                <a:lnTo>
                  <a:pt x="4310303" y="729437"/>
                </a:lnTo>
                <a:cubicBezTo>
                  <a:pt x="4310303" y="792219"/>
                  <a:pt x="4259408" y="843114"/>
                  <a:pt x="4196626" y="843114"/>
                </a:cubicBezTo>
                <a:lnTo>
                  <a:pt x="113677" y="843114"/>
                </a:lnTo>
                <a:cubicBezTo>
                  <a:pt x="50895" y="843114"/>
                  <a:pt x="0" y="792219"/>
                  <a:pt x="0" y="729437"/>
                </a:cubicBezTo>
                <a:lnTo>
                  <a:pt x="0" y="113677"/>
                </a:lnTo>
                <a:cubicBezTo>
                  <a:pt x="0" y="50895"/>
                  <a:pt x="50895" y="0"/>
                  <a:pt x="113677" y="0"/>
                </a:cubicBezTo>
                <a:close/>
              </a:path>
            </a:pathLst>
          </a:custGeom>
          <a:solidFill>
            <a:srgbClr val="FFFFFF">
              <a:alpha val="10196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431424" y="2908270"/>
            <a:ext cx="1146256" cy="22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93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Faithfulness Gap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10746894" y="2889324"/>
            <a:ext cx="776802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2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Δ &gt; 0.10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7431424" y="3230359"/>
            <a:ext cx="4064000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FFFFFF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Reasoning must improve accuracy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7275117" y="3749756"/>
            <a:ext cx="4310303" cy="843114"/>
          </a:xfrm>
          <a:custGeom>
            <a:avLst/>
            <a:gdLst/>
            <a:ahLst/>
            <a:cxnLst/>
            <a:rect l="l" t="t" r="r" b="b"/>
            <a:pathLst>
              <a:path w="4310303" h="843114">
                <a:moveTo>
                  <a:pt x="113677" y="0"/>
                </a:moveTo>
                <a:lnTo>
                  <a:pt x="4196626" y="0"/>
                </a:lnTo>
                <a:cubicBezTo>
                  <a:pt x="4259408" y="0"/>
                  <a:pt x="4310303" y="50895"/>
                  <a:pt x="4310303" y="113677"/>
                </a:cubicBezTo>
                <a:lnTo>
                  <a:pt x="4310303" y="729437"/>
                </a:lnTo>
                <a:cubicBezTo>
                  <a:pt x="4310303" y="792219"/>
                  <a:pt x="4259408" y="843114"/>
                  <a:pt x="4196626" y="843114"/>
                </a:cubicBezTo>
                <a:lnTo>
                  <a:pt x="113677" y="843114"/>
                </a:lnTo>
                <a:cubicBezTo>
                  <a:pt x="50895" y="843114"/>
                  <a:pt x="0" y="792219"/>
                  <a:pt x="0" y="729437"/>
                </a:cubicBezTo>
                <a:lnTo>
                  <a:pt x="0" y="113677"/>
                </a:lnTo>
                <a:cubicBezTo>
                  <a:pt x="0" y="50895"/>
                  <a:pt x="50895" y="0"/>
                  <a:pt x="113677" y="0"/>
                </a:cubicBezTo>
                <a:close/>
              </a:path>
            </a:pathLst>
          </a:custGeom>
          <a:solidFill>
            <a:srgbClr val="FFFFFF">
              <a:alpha val="10196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431424" y="3925010"/>
            <a:ext cx="1222042" cy="22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93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Sycophancy Prob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10326373" y="3906064"/>
            <a:ext cx="1193622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2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P_Syc &lt; 0.20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7431424" y="4247099"/>
            <a:ext cx="4064000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FFFFFF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Resist user pressure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7275117" y="4766645"/>
            <a:ext cx="4310303" cy="843114"/>
          </a:xfrm>
          <a:custGeom>
            <a:avLst/>
            <a:gdLst/>
            <a:ahLst/>
            <a:cxnLst/>
            <a:rect l="l" t="t" r="r" b="b"/>
            <a:pathLst>
              <a:path w="4310303" h="843114">
                <a:moveTo>
                  <a:pt x="113677" y="0"/>
                </a:moveTo>
                <a:lnTo>
                  <a:pt x="4196626" y="0"/>
                </a:lnTo>
                <a:cubicBezTo>
                  <a:pt x="4259408" y="0"/>
                  <a:pt x="4310303" y="50895"/>
                  <a:pt x="4310303" y="113677"/>
                </a:cubicBezTo>
                <a:lnTo>
                  <a:pt x="4310303" y="729437"/>
                </a:lnTo>
                <a:cubicBezTo>
                  <a:pt x="4310303" y="792219"/>
                  <a:pt x="4259408" y="843114"/>
                  <a:pt x="4196626" y="843114"/>
                </a:cubicBezTo>
                <a:lnTo>
                  <a:pt x="113677" y="843114"/>
                </a:lnTo>
                <a:cubicBezTo>
                  <a:pt x="50895" y="843114"/>
                  <a:pt x="0" y="792219"/>
                  <a:pt x="0" y="729437"/>
                </a:cubicBezTo>
                <a:lnTo>
                  <a:pt x="0" y="113677"/>
                </a:lnTo>
                <a:cubicBezTo>
                  <a:pt x="0" y="50895"/>
                  <a:pt x="50895" y="0"/>
                  <a:pt x="113677" y="0"/>
                </a:cubicBezTo>
                <a:close/>
              </a:path>
            </a:pathLst>
          </a:custGeom>
          <a:solidFill>
            <a:srgbClr val="FFFFFF">
              <a:alpha val="10196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431424" y="4941899"/>
            <a:ext cx="871534" cy="22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93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Entity Recall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10341323" y="4922952"/>
            <a:ext cx="1174676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2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≥ 0.70 @ T10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7431424" y="5263987"/>
            <a:ext cx="4064000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FFFFFF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Remember critical facts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7275117" y="5783385"/>
            <a:ext cx="4310303" cy="843114"/>
          </a:xfrm>
          <a:custGeom>
            <a:avLst/>
            <a:gdLst/>
            <a:ahLst/>
            <a:cxnLst/>
            <a:rect l="l" t="t" r="r" b="b"/>
            <a:pathLst>
              <a:path w="4310303" h="843114">
                <a:moveTo>
                  <a:pt x="113677" y="0"/>
                </a:moveTo>
                <a:lnTo>
                  <a:pt x="4196626" y="0"/>
                </a:lnTo>
                <a:cubicBezTo>
                  <a:pt x="4259408" y="0"/>
                  <a:pt x="4310303" y="50895"/>
                  <a:pt x="4310303" y="113677"/>
                </a:cubicBezTo>
                <a:lnTo>
                  <a:pt x="4310303" y="729437"/>
                </a:lnTo>
                <a:cubicBezTo>
                  <a:pt x="4310303" y="792219"/>
                  <a:pt x="4259408" y="843114"/>
                  <a:pt x="4196626" y="843114"/>
                </a:cubicBezTo>
                <a:lnTo>
                  <a:pt x="113677" y="843114"/>
                </a:lnTo>
                <a:cubicBezTo>
                  <a:pt x="50895" y="843114"/>
                  <a:pt x="0" y="792219"/>
                  <a:pt x="0" y="729437"/>
                </a:cubicBezTo>
                <a:lnTo>
                  <a:pt x="0" y="113677"/>
                </a:lnTo>
                <a:cubicBezTo>
                  <a:pt x="0" y="50895"/>
                  <a:pt x="50895" y="0"/>
                  <a:pt x="113677" y="0"/>
                </a:cubicBezTo>
                <a:close/>
              </a:path>
            </a:pathLst>
          </a:custGeom>
          <a:solidFill>
            <a:srgbClr val="FFFFFF">
              <a:alpha val="10196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431424" y="5958639"/>
            <a:ext cx="881007" cy="2273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93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Turn-of-Flip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10809062" y="5939692"/>
            <a:ext cx="710490" cy="2652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92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ToF &gt; 5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7431424" y="6280727"/>
            <a:ext cx="4064000" cy="189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44" dirty="0">
                <a:solidFill>
                  <a:srgbClr val="FFFFFF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Maintain consistency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9911" y="359911"/>
            <a:ext cx="11535162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b="1" spc="198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Validation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59911" y="647841"/>
            <a:ext cx="11688124" cy="1079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401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Pilot Run Completed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3401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End-to-End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59911" y="1871539"/>
            <a:ext cx="2762320" cy="1331672"/>
          </a:xfrm>
          <a:custGeom>
            <a:avLst/>
            <a:gdLst/>
            <a:ahLst/>
            <a:cxnLst/>
            <a:rect l="l" t="t" r="r" b="b"/>
            <a:pathLst>
              <a:path w="2762320" h="1331672">
                <a:moveTo>
                  <a:pt x="143967" y="0"/>
                </a:moveTo>
                <a:lnTo>
                  <a:pt x="2618353" y="0"/>
                </a:lnTo>
                <a:cubicBezTo>
                  <a:pt x="2697864" y="0"/>
                  <a:pt x="2762320" y="64456"/>
                  <a:pt x="2762320" y="143967"/>
                </a:cubicBezTo>
                <a:lnTo>
                  <a:pt x="2762320" y="1187705"/>
                </a:lnTo>
                <a:cubicBezTo>
                  <a:pt x="2762320" y="1267216"/>
                  <a:pt x="2697864" y="1331672"/>
                  <a:pt x="2618353" y="1331672"/>
                </a:cubicBezTo>
                <a:lnTo>
                  <a:pt x="143967" y="1331672"/>
                </a:lnTo>
                <a:cubicBezTo>
                  <a:pt x="64456" y="1331672"/>
                  <a:pt x="0" y="1267216"/>
                  <a:pt x="0" y="1187705"/>
                </a:cubicBezTo>
                <a:lnTo>
                  <a:pt x="0" y="143967"/>
                </a:lnTo>
                <a:cubicBezTo>
                  <a:pt x="0" y="64456"/>
                  <a:pt x="64456" y="0"/>
                  <a:pt x="143967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1A3D5C">
                  <a:alpha val="80000"/>
                </a:srgbClr>
              </a:gs>
            </a:gsLst>
            <a:lin ang="2700000" scaled="1"/>
          </a:gradFill>
          <a:ln/>
        </p:spPr>
      </p:sp>
      <p:sp>
        <p:nvSpPr>
          <p:cNvPr id="5" name="Text 3"/>
          <p:cNvSpPr/>
          <p:nvPr/>
        </p:nvSpPr>
        <p:spPr>
          <a:xfrm>
            <a:off x="431894" y="2051495"/>
            <a:ext cx="2618356" cy="431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401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8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99377" y="2555371"/>
            <a:ext cx="2483389" cy="251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7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Models Evaluated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8375" y="2843300"/>
            <a:ext cx="2465393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92" dirty="0">
                <a:solidFill>
                  <a:srgbClr val="FFFFFF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7B–32B parameter range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63103" y="1871539"/>
            <a:ext cx="2762320" cy="1331672"/>
          </a:xfrm>
          <a:custGeom>
            <a:avLst/>
            <a:gdLst/>
            <a:ahLst/>
            <a:cxnLst/>
            <a:rect l="l" t="t" r="r" b="b"/>
            <a:pathLst>
              <a:path w="2762320" h="1331672">
                <a:moveTo>
                  <a:pt x="143967" y="0"/>
                </a:moveTo>
                <a:lnTo>
                  <a:pt x="2618353" y="0"/>
                </a:lnTo>
                <a:cubicBezTo>
                  <a:pt x="2697864" y="0"/>
                  <a:pt x="2762320" y="64456"/>
                  <a:pt x="2762320" y="143967"/>
                </a:cubicBezTo>
                <a:lnTo>
                  <a:pt x="2762320" y="1187705"/>
                </a:lnTo>
                <a:cubicBezTo>
                  <a:pt x="2762320" y="1267216"/>
                  <a:pt x="2697864" y="1331672"/>
                  <a:pt x="2618353" y="1331672"/>
                </a:cubicBezTo>
                <a:lnTo>
                  <a:pt x="143967" y="1331672"/>
                </a:lnTo>
                <a:cubicBezTo>
                  <a:pt x="64456" y="1331672"/>
                  <a:pt x="0" y="1267216"/>
                  <a:pt x="0" y="1187705"/>
                </a:cubicBezTo>
                <a:lnTo>
                  <a:pt x="0" y="143967"/>
                </a:lnTo>
                <a:cubicBezTo>
                  <a:pt x="0" y="64456"/>
                  <a:pt x="64456" y="0"/>
                  <a:pt x="143967" y="0"/>
                </a:cubicBezTo>
                <a:close/>
              </a:path>
            </a:pathLst>
          </a:custGeom>
          <a:gradFill rotWithShape="1" flip="none">
            <a:gsLst>
              <a:gs pos="0">
                <a:srgbClr val="3D8B8B"/>
              </a:gs>
              <a:gs pos="100000">
                <a:srgbClr val="3D8B8B">
                  <a:alpha val="80000"/>
                </a:srgbClr>
              </a:gs>
            </a:gsLst>
            <a:lin ang="2700000" scaled="1"/>
          </a:gradFill>
          <a:ln/>
        </p:spPr>
      </p:sp>
      <p:sp>
        <p:nvSpPr>
          <p:cNvPr id="9" name="Text 7"/>
          <p:cNvSpPr/>
          <p:nvPr/>
        </p:nvSpPr>
        <p:spPr>
          <a:xfrm>
            <a:off x="3335086" y="2051495"/>
            <a:ext cx="2618356" cy="431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401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~1.5K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02569" y="2555371"/>
            <a:ext cx="2483389" cy="251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7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Items per Model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411567" y="2843300"/>
            <a:ext cx="2465393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92" dirty="0">
                <a:solidFill>
                  <a:srgbClr val="FFFFFF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~14.4K total calls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166436" y="1871539"/>
            <a:ext cx="2762320" cy="1331672"/>
          </a:xfrm>
          <a:custGeom>
            <a:avLst/>
            <a:gdLst/>
            <a:ahLst/>
            <a:cxnLst/>
            <a:rect l="l" t="t" r="r" b="b"/>
            <a:pathLst>
              <a:path w="2762320" h="1331672">
                <a:moveTo>
                  <a:pt x="143967" y="0"/>
                </a:moveTo>
                <a:lnTo>
                  <a:pt x="2618353" y="0"/>
                </a:lnTo>
                <a:cubicBezTo>
                  <a:pt x="2697864" y="0"/>
                  <a:pt x="2762320" y="64456"/>
                  <a:pt x="2762320" y="143967"/>
                </a:cubicBezTo>
                <a:lnTo>
                  <a:pt x="2762320" y="1187705"/>
                </a:lnTo>
                <a:cubicBezTo>
                  <a:pt x="2762320" y="1267216"/>
                  <a:pt x="2697864" y="1331672"/>
                  <a:pt x="2618353" y="1331672"/>
                </a:cubicBezTo>
                <a:lnTo>
                  <a:pt x="143967" y="1331672"/>
                </a:lnTo>
                <a:cubicBezTo>
                  <a:pt x="64456" y="1331672"/>
                  <a:pt x="0" y="1267216"/>
                  <a:pt x="0" y="1187705"/>
                </a:cubicBezTo>
                <a:lnTo>
                  <a:pt x="0" y="143967"/>
                </a:lnTo>
                <a:cubicBezTo>
                  <a:pt x="0" y="64456"/>
                  <a:pt x="64456" y="0"/>
                  <a:pt x="143967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3D8B8B"/>
              </a:gs>
            </a:gsLst>
            <a:lin ang="2700000" scaled="1"/>
          </a:gradFill>
          <a:ln/>
        </p:spPr>
      </p:sp>
      <p:sp>
        <p:nvSpPr>
          <p:cNvPr id="13" name="Text 11"/>
          <p:cNvSpPr/>
          <p:nvPr/>
        </p:nvSpPr>
        <p:spPr>
          <a:xfrm>
            <a:off x="6238418" y="2051495"/>
            <a:ext cx="2618356" cy="431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401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95%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305901" y="2555371"/>
            <a:ext cx="2483389" cy="251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7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Bootstrap CIs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314899" y="2843300"/>
            <a:ext cx="2465393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92" dirty="0">
                <a:solidFill>
                  <a:srgbClr val="FFFFFF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 = 1,000 iterations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9069628" y="1871539"/>
            <a:ext cx="2762320" cy="1331672"/>
          </a:xfrm>
          <a:custGeom>
            <a:avLst/>
            <a:gdLst/>
            <a:ahLst/>
            <a:cxnLst/>
            <a:rect l="l" t="t" r="r" b="b"/>
            <a:pathLst>
              <a:path w="2762320" h="1331672">
                <a:moveTo>
                  <a:pt x="143967" y="0"/>
                </a:moveTo>
                <a:lnTo>
                  <a:pt x="2618353" y="0"/>
                </a:lnTo>
                <a:cubicBezTo>
                  <a:pt x="2697864" y="0"/>
                  <a:pt x="2762320" y="64456"/>
                  <a:pt x="2762320" y="143967"/>
                </a:cubicBezTo>
                <a:lnTo>
                  <a:pt x="2762320" y="1187705"/>
                </a:lnTo>
                <a:cubicBezTo>
                  <a:pt x="2762320" y="1267216"/>
                  <a:pt x="2697864" y="1331672"/>
                  <a:pt x="2618353" y="1331672"/>
                </a:cubicBezTo>
                <a:lnTo>
                  <a:pt x="143967" y="1331672"/>
                </a:lnTo>
                <a:cubicBezTo>
                  <a:pt x="64456" y="1331672"/>
                  <a:pt x="0" y="1267216"/>
                  <a:pt x="0" y="1187705"/>
                </a:cubicBezTo>
                <a:lnTo>
                  <a:pt x="0" y="143967"/>
                </a:lnTo>
                <a:cubicBezTo>
                  <a:pt x="0" y="64456"/>
                  <a:pt x="64456" y="0"/>
                  <a:pt x="143967" y="0"/>
                </a:cubicBezTo>
                <a:close/>
              </a:path>
            </a:pathLst>
          </a:custGeom>
          <a:gradFill rotWithShape="1" flip="none">
            <a:gsLst>
              <a:gs pos="0">
                <a:srgbClr val="6C757D"/>
              </a:gs>
              <a:gs pos="100000">
                <a:srgbClr val="6C757D">
                  <a:alpha val="80000"/>
                </a:srgbClr>
              </a:gs>
            </a:gsLst>
            <a:lin ang="2700000" scaled="1"/>
          </a:gradFill>
          <a:ln/>
        </p:spPr>
      </p:sp>
      <p:sp>
        <p:nvSpPr>
          <p:cNvPr id="17" name="Text 15"/>
          <p:cNvSpPr/>
          <p:nvPr/>
        </p:nvSpPr>
        <p:spPr>
          <a:xfrm>
            <a:off x="9141610" y="2051495"/>
            <a:ext cx="2618356" cy="431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401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100%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209093" y="2555371"/>
            <a:ext cx="2483389" cy="251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75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Black-Box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218091" y="2843300"/>
            <a:ext cx="2465393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92" dirty="0">
                <a:solidFill>
                  <a:srgbClr val="FFFFFF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API + local support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64410" y="3351675"/>
            <a:ext cx="11463179" cy="2204458"/>
          </a:xfrm>
          <a:custGeom>
            <a:avLst/>
            <a:gdLst/>
            <a:ahLst/>
            <a:cxnLst/>
            <a:rect l="l" t="t" r="r" b="b"/>
            <a:pathLst>
              <a:path w="11463179" h="2204458">
                <a:moveTo>
                  <a:pt x="143973" y="0"/>
                </a:moveTo>
                <a:lnTo>
                  <a:pt x="11319206" y="0"/>
                </a:lnTo>
                <a:cubicBezTo>
                  <a:pt x="11398720" y="0"/>
                  <a:pt x="11463179" y="64459"/>
                  <a:pt x="11463179" y="143973"/>
                </a:cubicBezTo>
                <a:lnTo>
                  <a:pt x="11463179" y="2060484"/>
                </a:lnTo>
                <a:cubicBezTo>
                  <a:pt x="11463179" y="2139999"/>
                  <a:pt x="11398720" y="2204458"/>
                  <a:pt x="11319206" y="2204458"/>
                </a:cubicBezTo>
                <a:lnTo>
                  <a:pt x="143973" y="2204458"/>
                </a:lnTo>
                <a:cubicBezTo>
                  <a:pt x="64459" y="2204458"/>
                  <a:pt x="0" y="2139999"/>
                  <a:pt x="0" y="2060484"/>
                </a:cubicBezTo>
                <a:lnTo>
                  <a:pt x="0" y="143973"/>
                </a:lnTo>
                <a:cubicBezTo>
                  <a:pt x="0" y="64512"/>
                  <a:pt x="64512" y="0"/>
                  <a:pt x="143973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1A3D5C">
                <a:alpha val="10196"/>
              </a:srgbClr>
            </a:solidFill>
            <a:prstDash val="solid"/>
          </a:ln>
          <a:effectLst>
            <a:outerShdw sx="100000" sy="100000" kx="0" ky="0" algn="bl" rotWithShape="0" blurRad="26993" dist="8998" dir="5400000">
              <a:srgbClr val="000000">
                <a:alpha val="10196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865" y="3536130"/>
            <a:ext cx="11184248" cy="251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17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Models Under Test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53364" y="3936531"/>
            <a:ext cx="2681340" cy="656838"/>
          </a:xfrm>
          <a:custGeom>
            <a:avLst/>
            <a:gdLst/>
            <a:ahLst/>
            <a:cxnLst/>
            <a:rect l="l" t="t" r="r" b="b"/>
            <a:pathLst>
              <a:path w="2681340" h="656838">
                <a:moveTo>
                  <a:pt x="107971" y="0"/>
                </a:moveTo>
                <a:lnTo>
                  <a:pt x="2573369" y="0"/>
                </a:lnTo>
                <a:cubicBezTo>
                  <a:pt x="2633000" y="0"/>
                  <a:pt x="2681340" y="48340"/>
                  <a:pt x="2681340" y="107971"/>
                </a:cubicBezTo>
                <a:lnTo>
                  <a:pt x="2681340" y="548867"/>
                </a:lnTo>
                <a:cubicBezTo>
                  <a:pt x="2681340" y="608498"/>
                  <a:pt x="2633000" y="656838"/>
                  <a:pt x="2573369" y="656838"/>
                </a:cubicBezTo>
                <a:lnTo>
                  <a:pt x="107971" y="656838"/>
                </a:lnTo>
                <a:cubicBezTo>
                  <a:pt x="48340" y="656838"/>
                  <a:pt x="0" y="608498"/>
                  <a:pt x="0" y="548867"/>
                </a:cubicBezTo>
                <a:lnTo>
                  <a:pt x="0" y="107971"/>
                </a:lnTo>
                <a:cubicBezTo>
                  <a:pt x="0" y="48380"/>
                  <a:pt x="48380" y="0"/>
                  <a:pt x="107971" y="0"/>
                </a:cubicBezTo>
                <a:close/>
              </a:path>
            </a:pathLst>
          </a:custGeom>
          <a:solidFill>
            <a:srgbClr val="F8F9FA"/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65836" y="4049004"/>
            <a:ext cx="2528378" cy="2159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34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PsyLLM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65836" y="4300942"/>
            <a:ext cx="2519380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Domain expert (counseling-tuned)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3353081" y="3936531"/>
            <a:ext cx="2681340" cy="656838"/>
          </a:xfrm>
          <a:custGeom>
            <a:avLst/>
            <a:gdLst/>
            <a:ahLst/>
            <a:cxnLst/>
            <a:rect l="l" t="t" r="r" b="b"/>
            <a:pathLst>
              <a:path w="2681340" h="656838">
                <a:moveTo>
                  <a:pt x="107971" y="0"/>
                </a:moveTo>
                <a:lnTo>
                  <a:pt x="2573369" y="0"/>
                </a:lnTo>
                <a:cubicBezTo>
                  <a:pt x="2633000" y="0"/>
                  <a:pt x="2681340" y="48340"/>
                  <a:pt x="2681340" y="107971"/>
                </a:cubicBezTo>
                <a:lnTo>
                  <a:pt x="2681340" y="548867"/>
                </a:lnTo>
                <a:cubicBezTo>
                  <a:pt x="2681340" y="608498"/>
                  <a:pt x="2633000" y="656838"/>
                  <a:pt x="2573369" y="656838"/>
                </a:cubicBezTo>
                <a:lnTo>
                  <a:pt x="107971" y="656838"/>
                </a:lnTo>
                <a:cubicBezTo>
                  <a:pt x="48340" y="656838"/>
                  <a:pt x="0" y="608498"/>
                  <a:pt x="0" y="548867"/>
                </a:cubicBezTo>
                <a:lnTo>
                  <a:pt x="0" y="107971"/>
                </a:lnTo>
                <a:cubicBezTo>
                  <a:pt x="0" y="48380"/>
                  <a:pt x="48380" y="0"/>
                  <a:pt x="107971" y="0"/>
                </a:cubicBezTo>
                <a:close/>
              </a:path>
            </a:pathLst>
          </a:custGeom>
          <a:solidFill>
            <a:srgbClr val="F8F9FA"/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65554" y="4049004"/>
            <a:ext cx="2528378" cy="2159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34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Qwen3-8B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3465554" y="4300942"/>
            <a:ext cx="2519380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Untuned baseline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152939" y="3936531"/>
            <a:ext cx="2681340" cy="656838"/>
          </a:xfrm>
          <a:custGeom>
            <a:avLst/>
            <a:gdLst/>
            <a:ahLst/>
            <a:cxnLst/>
            <a:rect l="l" t="t" r="r" b="b"/>
            <a:pathLst>
              <a:path w="2681340" h="656838">
                <a:moveTo>
                  <a:pt x="107971" y="0"/>
                </a:moveTo>
                <a:lnTo>
                  <a:pt x="2573369" y="0"/>
                </a:lnTo>
                <a:cubicBezTo>
                  <a:pt x="2633000" y="0"/>
                  <a:pt x="2681340" y="48340"/>
                  <a:pt x="2681340" y="107971"/>
                </a:cubicBezTo>
                <a:lnTo>
                  <a:pt x="2681340" y="548867"/>
                </a:lnTo>
                <a:cubicBezTo>
                  <a:pt x="2681340" y="608498"/>
                  <a:pt x="2633000" y="656838"/>
                  <a:pt x="2573369" y="656838"/>
                </a:cubicBezTo>
                <a:lnTo>
                  <a:pt x="107971" y="656838"/>
                </a:lnTo>
                <a:cubicBezTo>
                  <a:pt x="48340" y="656838"/>
                  <a:pt x="0" y="608498"/>
                  <a:pt x="0" y="548867"/>
                </a:cubicBezTo>
                <a:lnTo>
                  <a:pt x="0" y="107971"/>
                </a:lnTo>
                <a:cubicBezTo>
                  <a:pt x="0" y="48380"/>
                  <a:pt x="48380" y="0"/>
                  <a:pt x="107971" y="0"/>
                </a:cubicBezTo>
                <a:close/>
              </a:path>
            </a:pathLst>
          </a:custGeom>
          <a:solidFill>
            <a:srgbClr val="F8F9FA"/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65411" y="4049004"/>
            <a:ext cx="2528378" cy="2159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34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GPT-OSS-20B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265411" y="4300942"/>
            <a:ext cx="2519380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Larger baseline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8952656" y="3936531"/>
            <a:ext cx="2681340" cy="656838"/>
          </a:xfrm>
          <a:custGeom>
            <a:avLst/>
            <a:gdLst/>
            <a:ahLst/>
            <a:cxnLst/>
            <a:rect l="l" t="t" r="r" b="b"/>
            <a:pathLst>
              <a:path w="2681340" h="656838">
                <a:moveTo>
                  <a:pt x="107971" y="0"/>
                </a:moveTo>
                <a:lnTo>
                  <a:pt x="2573369" y="0"/>
                </a:lnTo>
                <a:cubicBezTo>
                  <a:pt x="2633000" y="0"/>
                  <a:pt x="2681340" y="48340"/>
                  <a:pt x="2681340" y="107971"/>
                </a:cubicBezTo>
                <a:lnTo>
                  <a:pt x="2681340" y="548867"/>
                </a:lnTo>
                <a:cubicBezTo>
                  <a:pt x="2681340" y="608498"/>
                  <a:pt x="2633000" y="656838"/>
                  <a:pt x="2573369" y="656838"/>
                </a:cubicBezTo>
                <a:lnTo>
                  <a:pt x="107971" y="656838"/>
                </a:lnTo>
                <a:cubicBezTo>
                  <a:pt x="48340" y="656838"/>
                  <a:pt x="0" y="608498"/>
                  <a:pt x="0" y="548867"/>
                </a:cubicBezTo>
                <a:lnTo>
                  <a:pt x="0" y="107971"/>
                </a:lnTo>
                <a:cubicBezTo>
                  <a:pt x="0" y="48380"/>
                  <a:pt x="48380" y="0"/>
                  <a:pt x="107971" y="0"/>
                </a:cubicBezTo>
                <a:close/>
              </a:path>
            </a:pathLst>
          </a:custGeom>
          <a:solidFill>
            <a:srgbClr val="F8F9FA"/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065129" y="4049004"/>
            <a:ext cx="2528378" cy="2159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34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QwQ-32B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065129" y="4300942"/>
            <a:ext cx="2519380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Reasoning baseline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553364" y="4710341"/>
            <a:ext cx="2681340" cy="656838"/>
          </a:xfrm>
          <a:custGeom>
            <a:avLst/>
            <a:gdLst/>
            <a:ahLst/>
            <a:cxnLst/>
            <a:rect l="l" t="t" r="r" b="b"/>
            <a:pathLst>
              <a:path w="2681340" h="656838">
                <a:moveTo>
                  <a:pt x="107971" y="0"/>
                </a:moveTo>
                <a:lnTo>
                  <a:pt x="2573369" y="0"/>
                </a:lnTo>
                <a:cubicBezTo>
                  <a:pt x="2633000" y="0"/>
                  <a:pt x="2681340" y="48340"/>
                  <a:pt x="2681340" y="107971"/>
                </a:cubicBezTo>
                <a:lnTo>
                  <a:pt x="2681340" y="548867"/>
                </a:lnTo>
                <a:cubicBezTo>
                  <a:pt x="2681340" y="608498"/>
                  <a:pt x="2633000" y="656838"/>
                  <a:pt x="2573369" y="656838"/>
                </a:cubicBezTo>
                <a:lnTo>
                  <a:pt x="107971" y="656838"/>
                </a:lnTo>
                <a:cubicBezTo>
                  <a:pt x="48340" y="656838"/>
                  <a:pt x="0" y="608498"/>
                  <a:pt x="0" y="548867"/>
                </a:cubicBezTo>
                <a:lnTo>
                  <a:pt x="0" y="107971"/>
                </a:lnTo>
                <a:cubicBezTo>
                  <a:pt x="0" y="48380"/>
                  <a:pt x="48380" y="0"/>
                  <a:pt x="107971" y="0"/>
                </a:cubicBezTo>
                <a:close/>
              </a:path>
            </a:pathLst>
          </a:custGeom>
          <a:solidFill>
            <a:srgbClr val="F8F9FA"/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65836" y="4822813"/>
            <a:ext cx="2528378" cy="2159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34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DeepSeek-R1-14B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65836" y="5074751"/>
            <a:ext cx="2519380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Distilled reasoning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3353081" y="4710341"/>
            <a:ext cx="2681340" cy="656838"/>
          </a:xfrm>
          <a:custGeom>
            <a:avLst/>
            <a:gdLst/>
            <a:ahLst/>
            <a:cxnLst/>
            <a:rect l="l" t="t" r="r" b="b"/>
            <a:pathLst>
              <a:path w="2681340" h="656838">
                <a:moveTo>
                  <a:pt x="107971" y="0"/>
                </a:moveTo>
                <a:lnTo>
                  <a:pt x="2573369" y="0"/>
                </a:lnTo>
                <a:cubicBezTo>
                  <a:pt x="2633000" y="0"/>
                  <a:pt x="2681340" y="48340"/>
                  <a:pt x="2681340" y="107971"/>
                </a:cubicBezTo>
                <a:lnTo>
                  <a:pt x="2681340" y="548867"/>
                </a:lnTo>
                <a:cubicBezTo>
                  <a:pt x="2681340" y="608498"/>
                  <a:pt x="2633000" y="656838"/>
                  <a:pt x="2573369" y="656838"/>
                </a:cubicBezTo>
                <a:lnTo>
                  <a:pt x="107971" y="656838"/>
                </a:lnTo>
                <a:cubicBezTo>
                  <a:pt x="48340" y="656838"/>
                  <a:pt x="0" y="608498"/>
                  <a:pt x="0" y="548867"/>
                </a:cubicBezTo>
                <a:lnTo>
                  <a:pt x="0" y="107971"/>
                </a:lnTo>
                <a:cubicBezTo>
                  <a:pt x="0" y="48380"/>
                  <a:pt x="48380" y="0"/>
                  <a:pt x="107971" y="0"/>
                </a:cubicBezTo>
                <a:close/>
              </a:path>
            </a:pathLst>
          </a:custGeom>
          <a:solidFill>
            <a:srgbClr val="F8F9FA"/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465554" y="4822813"/>
            <a:ext cx="2528378" cy="2159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34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Piaget-8B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3465554" y="5074751"/>
            <a:ext cx="2519380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Local HF runner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152939" y="4710341"/>
            <a:ext cx="2681340" cy="656838"/>
          </a:xfrm>
          <a:custGeom>
            <a:avLst/>
            <a:gdLst/>
            <a:ahLst/>
            <a:cxnLst/>
            <a:rect l="l" t="t" r="r" b="b"/>
            <a:pathLst>
              <a:path w="2681340" h="656838">
                <a:moveTo>
                  <a:pt x="107971" y="0"/>
                </a:moveTo>
                <a:lnTo>
                  <a:pt x="2573369" y="0"/>
                </a:lnTo>
                <a:cubicBezTo>
                  <a:pt x="2633000" y="0"/>
                  <a:pt x="2681340" y="48340"/>
                  <a:pt x="2681340" y="107971"/>
                </a:cubicBezTo>
                <a:lnTo>
                  <a:pt x="2681340" y="548867"/>
                </a:lnTo>
                <a:cubicBezTo>
                  <a:pt x="2681340" y="608498"/>
                  <a:pt x="2633000" y="656838"/>
                  <a:pt x="2573369" y="656838"/>
                </a:cubicBezTo>
                <a:lnTo>
                  <a:pt x="107971" y="656838"/>
                </a:lnTo>
                <a:cubicBezTo>
                  <a:pt x="48340" y="656838"/>
                  <a:pt x="0" y="608498"/>
                  <a:pt x="0" y="548867"/>
                </a:cubicBezTo>
                <a:lnTo>
                  <a:pt x="0" y="107971"/>
                </a:lnTo>
                <a:cubicBezTo>
                  <a:pt x="0" y="48380"/>
                  <a:pt x="48380" y="0"/>
                  <a:pt x="107971" y="0"/>
                </a:cubicBezTo>
                <a:close/>
              </a:path>
            </a:pathLst>
          </a:custGeom>
          <a:solidFill>
            <a:srgbClr val="F8F9FA"/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265411" y="4822813"/>
            <a:ext cx="2528378" cy="2159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34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Psyche-R1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6265411" y="5074751"/>
            <a:ext cx="2519380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Psychological reasoning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8952656" y="4710341"/>
            <a:ext cx="2681340" cy="656838"/>
          </a:xfrm>
          <a:custGeom>
            <a:avLst/>
            <a:gdLst/>
            <a:ahLst/>
            <a:cxnLst/>
            <a:rect l="l" t="t" r="r" b="b"/>
            <a:pathLst>
              <a:path w="2681340" h="656838">
                <a:moveTo>
                  <a:pt x="107971" y="0"/>
                </a:moveTo>
                <a:lnTo>
                  <a:pt x="2573369" y="0"/>
                </a:lnTo>
                <a:cubicBezTo>
                  <a:pt x="2633000" y="0"/>
                  <a:pt x="2681340" y="48340"/>
                  <a:pt x="2681340" y="107971"/>
                </a:cubicBezTo>
                <a:lnTo>
                  <a:pt x="2681340" y="548867"/>
                </a:lnTo>
                <a:cubicBezTo>
                  <a:pt x="2681340" y="608498"/>
                  <a:pt x="2633000" y="656838"/>
                  <a:pt x="2573369" y="656838"/>
                </a:cubicBezTo>
                <a:lnTo>
                  <a:pt x="107971" y="656838"/>
                </a:lnTo>
                <a:cubicBezTo>
                  <a:pt x="48340" y="656838"/>
                  <a:pt x="0" y="608498"/>
                  <a:pt x="0" y="548867"/>
                </a:cubicBezTo>
                <a:lnTo>
                  <a:pt x="0" y="107971"/>
                </a:lnTo>
                <a:cubicBezTo>
                  <a:pt x="0" y="48380"/>
                  <a:pt x="48380" y="0"/>
                  <a:pt x="107971" y="0"/>
                </a:cubicBezTo>
                <a:close/>
              </a:path>
            </a:pathLst>
          </a:custGeom>
          <a:solidFill>
            <a:srgbClr val="F8F9FA"/>
          </a:soli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9065129" y="4822813"/>
            <a:ext cx="2528378" cy="2159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34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Psych-Qwen-32B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9065129" y="5074751"/>
            <a:ext cx="2519380" cy="1799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92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Large psych model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359911" y="5704596"/>
            <a:ext cx="11472177" cy="1151717"/>
          </a:xfrm>
          <a:custGeom>
            <a:avLst/>
            <a:gdLst/>
            <a:ahLst/>
            <a:cxnLst/>
            <a:rect l="l" t="t" r="r" b="b"/>
            <a:pathLst>
              <a:path w="11472177" h="1151717">
                <a:moveTo>
                  <a:pt x="143965" y="0"/>
                </a:moveTo>
                <a:lnTo>
                  <a:pt x="11328213" y="0"/>
                </a:lnTo>
                <a:cubicBezTo>
                  <a:pt x="11407722" y="0"/>
                  <a:pt x="11472177" y="64455"/>
                  <a:pt x="11472177" y="143965"/>
                </a:cubicBezTo>
                <a:lnTo>
                  <a:pt x="11472177" y="1007752"/>
                </a:lnTo>
                <a:cubicBezTo>
                  <a:pt x="11472177" y="1087261"/>
                  <a:pt x="11407722" y="1151717"/>
                  <a:pt x="11328213" y="1151717"/>
                </a:cubicBezTo>
                <a:lnTo>
                  <a:pt x="143965" y="1151717"/>
                </a:lnTo>
                <a:cubicBezTo>
                  <a:pt x="64455" y="1151717"/>
                  <a:pt x="0" y="1087261"/>
                  <a:pt x="0" y="1007752"/>
                </a:cubicBezTo>
                <a:lnTo>
                  <a:pt x="0" y="143965"/>
                </a:lnTo>
                <a:cubicBezTo>
                  <a:pt x="0" y="64508"/>
                  <a:pt x="64508" y="0"/>
                  <a:pt x="143965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/>
              </a:gs>
              <a:gs pos="100000">
                <a:srgbClr val="3D8B8B"/>
              </a:gs>
            </a:gsLst>
            <a:lin ang="0" scaled="1"/>
          </a:gradFill>
          <a:ln/>
        </p:spPr>
      </p:sp>
      <p:sp>
        <p:nvSpPr>
          <p:cNvPr id="47" name="Shape 45"/>
          <p:cNvSpPr/>
          <p:nvPr/>
        </p:nvSpPr>
        <p:spPr>
          <a:xfrm>
            <a:off x="539867" y="5884552"/>
            <a:ext cx="503876" cy="503876"/>
          </a:xfrm>
          <a:custGeom>
            <a:avLst/>
            <a:gdLst/>
            <a:ahLst/>
            <a:cxnLst/>
            <a:rect l="l" t="t" r="r" b="b"/>
            <a:pathLst>
              <a:path w="503876" h="503876">
                <a:moveTo>
                  <a:pt x="107976" y="0"/>
                </a:moveTo>
                <a:lnTo>
                  <a:pt x="395900" y="0"/>
                </a:lnTo>
                <a:cubicBezTo>
                  <a:pt x="455494" y="0"/>
                  <a:pt x="503876" y="48382"/>
                  <a:pt x="503876" y="107976"/>
                </a:cubicBezTo>
                <a:lnTo>
                  <a:pt x="503876" y="395900"/>
                </a:lnTo>
                <a:cubicBezTo>
                  <a:pt x="503876" y="455494"/>
                  <a:pt x="455494" y="503876"/>
                  <a:pt x="395900" y="503876"/>
                </a:cubicBezTo>
                <a:lnTo>
                  <a:pt x="107976" y="503876"/>
                </a:lnTo>
                <a:cubicBezTo>
                  <a:pt x="48382" y="503876"/>
                  <a:pt x="0" y="455494"/>
                  <a:pt x="0" y="395900"/>
                </a:cubicBezTo>
                <a:lnTo>
                  <a:pt x="0" y="107976"/>
                </a:lnTo>
                <a:cubicBezTo>
                  <a:pt x="0" y="48382"/>
                  <a:pt x="48382" y="0"/>
                  <a:pt x="107976" y="0"/>
                </a:cubicBezTo>
                <a:close/>
              </a:path>
            </a:pathLst>
          </a:custGeom>
          <a:solidFill>
            <a:srgbClr val="FFFFFF">
              <a:alpha val="20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710825" y="6028517"/>
            <a:ext cx="161960" cy="215947"/>
          </a:xfrm>
          <a:custGeom>
            <a:avLst/>
            <a:gdLst/>
            <a:ahLst/>
            <a:cxnLst/>
            <a:rect l="l" t="t" r="r" b="b"/>
            <a:pathLst>
              <a:path w="161960" h="215947">
                <a:moveTo>
                  <a:pt x="123537" y="161960"/>
                </a:moveTo>
                <a:cubicBezTo>
                  <a:pt x="126616" y="152555"/>
                  <a:pt x="132774" y="144035"/>
                  <a:pt x="139733" y="136696"/>
                </a:cubicBezTo>
                <a:cubicBezTo>
                  <a:pt x="153525" y="122187"/>
                  <a:pt x="161960" y="102575"/>
                  <a:pt x="161960" y="80980"/>
                </a:cubicBezTo>
                <a:cubicBezTo>
                  <a:pt x="161960" y="36272"/>
                  <a:pt x="125688" y="0"/>
                  <a:pt x="80980" y="0"/>
                </a:cubicBezTo>
                <a:cubicBezTo>
                  <a:pt x="36272" y="0"/>
                  <a:pt x="0" y="36272"/>
                  <a:pt x="0" y="80980"/>
                </a:cubicBezTo>
                <a:cubicBezTo>
                  <a:pt x="0" y="102575"/>
                  <a:pt x="8435" y="122187"/>
                  <a:pt x="22227" y="136696"/>
                </a:cubicBezTo>
                <a:cubicBezTo>
                  <a:pt x="29187" y="144035"/>
                  <a:pt x="35387" y="152555"/>
                  <a:pt x="38423" y="161960"/>
                </a:cubicBezTo>
                <a:lnTo>
                  <a:pt x="123495" y="161960"/>
                </a:lnTo>
                <a:close/>
                <a:moveTo>
                  <a:pt x="121470" y="182205"/>
                </a:moveTo>
                <a:lnTo>
                  <a:pt x="40490" y="182205"/>
                </a:lnTo>
                <a:lnTo>
                  <a:pt x="40490" y="188954"/>
                </a:lnTo>
                <a:cubicBezTo>
                  <a:pt x="40490" y="207596"/>
                  <a:pt x="55589" y="222695"/>
                  <a:pt x="74232" y="222695"/>
                </a:cubicBezTo>
                <a:lnTo>
                  <a:pt x="87728" y="222695"/>
                </a:lnTo>
                <a:cubicBezTo>
                  <a:pt x="106371" y="222695"/>
                  <a:pt x="121470" y="207596"/>
                  <a:pt x="121470" y="188954"/>
                </a:cubicBezTo>
                <a:lnTo>
                  <a:pt x="121470" y="182205"/>
                </a:lnTo>
                <a:close/>
                <a:moveTo>
                  <a:pt x="77606" y="47238"/>
                </a:moveTo>
                <a:cubicBezTo>
                  <a:pt x="60819" y="47238"/>
                  <a:pt x="47238" y="60819"/>
                  <a:pt x="47238" y="77606"/>
                </a:cubicBezTo>
                <a:cubicBezTo>
                  <a:pt x="47238" y="83215"/>
                  <a:pt x="42725" y="87728"/>
                  <a:pt x="37116" y="87728"/>
                </a:cubicBezTo>
                <a:cubicBezTo>
                  <a:pt x="31506" y="87728"/>
                  <a:pt x="26993" y="83215"/>
                  <a:pt x="26993" y="77606"/>
                </a:cubicBezTo>
                <a:cubicBezTo>
                  <a:pt x="26993" y="49642"/>
                  <a:pt x="49642" y="26993"/>
                  <a:pt x="77606" y="26993"/>
                </a:cubicBezTo>
                <a:cubicBezTo>
                  <a:pt x="83215" y="26993"/>
                  <a:pt x="87728" y="31506"/>
                  <a:pt x="87728" y="37116"/>
                </a:cubicBezTo>
                <a:cubicBezTo>
                  <a:pt x="87728" y="42725"/>
                  <a:pt x="83215" y="47238"/>
                  <a:pt x="77606" y="47238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9" name="Text 47"/>
          <p:cNvSpPr/>
          <p:nvPr/>
        </p:nvSpPr>
        <p:spPr>
          <a:xfrm>
            <a:off x="1223699" y="5884552"/>
            <a:ext cx="10518412" cy="251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17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Pilot Finding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1223699" y="6208472"/>
            <a:ext cx="10500416" cy="467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34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benchmark is </a:t>
            </a:r>
            <a:pPr>
              <a:lnSpc>
                <a:spcPct val="140000"/>
              </a:lnSpc>
            </a:pPr>
            <a:r>
              <a:rPr lang="en-US" sz="1134" b="1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sensitive</a:t>
            </a:r>
            <a:pPr>
              <a:lnSpc>
                <a:spcPct val="140000"/>
              </a:lnSpc>
            </a:pPr>
            <a:r>
              <a:rPr lang="en-US" sz="1134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—faithfulness and multi-turn memory gates </a:t>
            </a:r>
            <a:pPr>
              <a:lnSpc>
                <a:spcPct val="140000"/>
              </a:lnSpc>
            </a:pPr>
            <a:r>
              <a:rPr lang="en-US" sz="1134" b="1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fail broadly</a:t>
            </a:r>
            <a:pPr>
              <a:lnSpc>
                <a:spcPct val="140000"/>
              </a:lnSpc>
            </a:pPr>
            <a:r>
              <a:rPr lang="en-US" sz="1134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indicating unresolved risk in current models. This validates the need for specialized mental health safety evaluation.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23863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1A3D5C"/>
          </a:solidFill>
          <a:ln/>
        </p:spPr>
      </p:sp>
      <p:sp>
        <p:nvSpPr>
          <p:cNvPr id="3" name="Text 1"/>
          <p:cNvSpPr/>
          <p:nvPr/>
        </p:nvSpPr>
        <p:spPr>
          <a:xfrm>
            <a:off x="552152" y="519113"/>
            <a:ext cx="3333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066800" y="381000"/>
            <a:ext cx="39528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Study A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66800" y="571500"/>
            <a:ext cx="40576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Faithfulness of Reasoning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81000" y="1114425"/>
            <a:ext cx="115157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Do step-by-step rationales line up with gold traces?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85763" y="1538288"/>
            <a:ext cx="6734175" cy="3657600"/>
          </a:xfrm>
          <a:custGeom>
            <a:avLst/>
            <a:gdLst/>
            <a:ahLst/>
            <a:cxnLst/>
            <a:rect l="l" t="t" r="r" b="b"/>
            <a:pathLst>
              <a:path w="6734175" h="3657600">
                <a:moveTo>
                  <a:pt x="152412" y="0"/>
                </a:moveTo>
                <a:lnTo>
                  <a:pt x="6581763" y="0"/>
                </a:lnTo>
                <a:cubicBezTo>
                  <a:pt x="6665938" y="0"/>
                  <a:pt x="6734175" y="68237"/>
                  <a:pt x="6734175" y="152412"/>
                </a:cubicBezTo>
                <a:lnTo>
                  <a:pt x="6734175" y="3505188"/>
                </a:lnTo>
                <a:cubicBezTo>
                  <a:pt x="6734175" y="3589363"/>
                  <a:pt x="6665938" y="3657600"/>
                  <a:pt x="6581763" y="3657600"/>
                </a:cubicBezTo>
                <a:lnTo>
                  <a:pt x="152412" y="3657600"/>
                </a:lnTo>
                <a:cubicBezTo>
                  <a:pt x="68237" y="3657600"/>
                  <a:pt x="0" y="3589363"/>
                  <a:pt x="0" y="3505188"/>
                </a:cubicBezTo>
                <a:lnTo>
                  <a:pt x="0" y="152412"/>
                </a:lnTo>
                <a:cubicBezTo>
                  <a:pt x="0" y="68294"/>
                  <a:pt x="68294" y="0"/>
                  <a:pt x="152412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1A3D5C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81025" y="1733550"/>
            <a:ext cx="64293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Faithfulness Gap Distribution</a:t>
            </a:r>
            <a:endParaRPr lang="en-US" sz="1600" dirty="0"/>
          </a:p>
        </p:txBody>
      </p:sp>
      <p:pic>
        <p:nvPicPr>
          <p:cNvPr id="9" name="Image 0" descr="https://kimi-img.moonshot.cn/pub/slides/26-02-16-00:11:13-d68v08864o3vlje9ev8g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81025" y="2114550"/>
            <a:ext cx="6343650" cy="2890838"/>
          </a:xfrm>
          <a:prstGeom prst="roundRect">
            <a:avLst>
              <a:gd name="adj" fmla="val 0"/>
            </a:avLst>
          </a:prstGeom>
        </p:spPr>
      </p:pic>
      <p:sp>
        <p:nvSpPr>
          <p:cNvPr id="10" name="Shape 7"/>
          <p:cNvSpPr/>
          <p:nvPr/>
        </p:nvSpPr>
        <p:spPr>
          <a:xfrm>
            <a:off x="385763" y="5357813"/>
            <a:ext cx="6734175" cy="1114425"/>
          </a:xfrm>
          <a:custGeom>
            <a:avLst/>
            <a:gdLst/>
            <a:ahLst/>
            <a:cxnLst/>
            <a:rect l="l" t="t" r="r" b="b"/>
            <a:pathLst>
              <a:path w="6734175" h="1114425">
                <a:moveTo>
                  <a:pt x="152398" y="0"/>
                </a:moveTo>
                <a:lnTo>
                  <a:pt x="6581777" y="0"/>
                </a:lnTo>
                <a:cubicBezTo>
                  <a:pt x="6665944" y="0"/>
                  <a:pt x="6734175" y="68231"/>
                  <a:pt x="6734175" y="152398"/>
                </a:cubicBezTo>
                <a:lnTo>
                  <a:pt x="6734175" y="962027"/>
                </a:lnTo>
                <a:cubicBezTo>
                  <a:pt x="6734175" y="1046194"/>
                  <a:pt x="6665944" y="1114425"/>
                  <a:pt x="6581777" y="1114425"/>
                </a:cubicBezTo>
                <a:lnTo>
                  <a:pt x="152398" y="1114425"/>
                </a:lnTo>
                <a:cubicBezTo>
                  <a:pt x="68231" y="1114425"/>
                  <a:pt x="0" y="1046194"/>
                  <a:pt x="0" y="962027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gradFill rotWithShape="1" flip="none">
            <a:gsLst>
              <a:gs pos="0">
                <a:srgbClr val="1A3D5C">
                  <a:alpha val="10000"/>
                </a:srgbClr>
              </a:gs>
              <a:gs pos="100000">
                <a:srgbClr val="3D8B8B">
                  <a:alpha val="10000"/>
                </a:srgbClr>
              </a:gs>
            </a:gsLst>
            <a:lin ang="0" scaled="1"/>
          </a:gradFill>
          <a:ln w="12700">
            <a:solidFill>
              <a:srgbClr val="1A3D5C">
                <a:alpha val="10196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81025" y="5610225"/>
            <a:ext cx="24193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Safety Gate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581025" y="5876925"/>
            <a:ext cx="24860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ΔReasoning &gt; 0.10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5841355" y="5553075"/>
            <a:ext cx="1085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Models Passing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688955" y="5819775"/>
            <a:ext cx="12382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80000"/>
              </a:lnSpc>
            </a:pPr>
            <a:r>
              <a:rPr lang="en-US" sz="3600" b="1" dirty="0">
                <a:solidFill>
                  <a:srgbClr val="DC3545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0/8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7319963" y="1538288"/>
            <a:ext cx="4486275" cy="3467100"/>
          </a:xfrm>
          <a:custGeom>
            <a:avLst/>
            <a:gdLst/>
            <a:ahLst/>
            <a:cxnLst/>
            <a:rect l="l" t="t" r="r" b="b"/>
            <a:pathLst>
              <a:path w="4486275" h="3467100">
                <a:moveTo>
                  <a:pt x="152414" y="0"/>
                </a:moveTo>
                <a:lnTo>
                  <a:pt x="4333861" y="0"/>
                </a:lnTo>
                <a:cubicBezTo>
                  <a:pt x="4418037" y="0"/>
                  <a:pt x="4486275" y="68238"/>
                  <a:pt x="4486275" y="152414"/>
                </a:cubicBezTo>
                <a:lnTo>
                  <a:pt x="4486275" y="3314686"/>
                </a:lnTo>
                <a:cubicBezTo>
                  <a:pt x="4486275" y="3398862"/>
                  <a:pt x="4418037" y="3467100"/>
                  <a:pt x="4333861" y="3467100"/>
                </a:cubicBezTo>
                <a:lnTo>
                  <a:pt x="152414" y="3467100"/>
                </a:lnTo>
                <a:cubicBezTo>
                  <a:pt x="68238" y="3467100"/>
                  <a:pt x="0" y="3398862"/>
                  <a:pt x="0" y="3314686"/>
                </a:cubicBezTo>
                <a:lnTo>
                  <a:pt x="0" y="152414"/>
                </a:lnTo>
                <a:cubicBezTo>
                  <a:pt x="0" y="68294"/>
                  <a:pt x="68294" y="0"/>
                  <a:pt x="152414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1A3D5C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7515225" y="1733550"/>
            <a:ext cx="41814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Metrics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7515225" y="21526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8" name="Text 15"/>
          <p:cNvSpPr/>
          <p:nvPr/>
        </p:nvSpPr>
        <p:spPr>
          <a:xfrm>
            <a:off x="7667625" y="2305050"/>
            <a:ext cx="14001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Faithfulness Gap (Δ)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7667625" y="26098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Accuracy(CoT) − Accuracy(No-CoT)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7515225" y="30670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1" name="Text 18"/>
          <p:cNvSpPr/>
          <p:nvPr/>
        </p:nvSpPr>
        <p:spPr>
          <a:xfrm>
            <a:off x="7667625" y="3219450"/>
            <a:ext cx="571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Step-F1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7667625" y="35242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Greedy matching of reasoning steps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7515225" y="39814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4" name="Text 21"/>
          <p:cNvSpPr/>
          <p:nvPr/>
        </p:nvSpPr>
        <p:spPr>
          <a:xfrm>
            <a:off x="7667625" y="4133850"/>
            <a:ext cx="1066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Silent Bias Rate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7667625" y="44386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Biased answers without biased reasoning</a:t>
            </a:r>
            <a:endParaRPr lang="en-US" sz="1600" dirty="0"/>
          </a:p>
        </p:txBody>
      </p:sp>
      <p:sp>
        <p:nvSpPr>
          <p:cNvPr id="26" name="Shape 23"/>
          <p:cNvSpPr/>
          <p:nvPr/>
        </p:nvSpPr>
        <p:spPr>
          <a:xfrm>
            <a:off x="7319963" y="5164931"/>
            <a:ext cx="4486275" cy="1304925"/>
          </a:xfrm>
          <a:custGeom>
            <a:avLst/>
            <a:gdLst/>
            <a:ahLst/>
            <a:cxnLst/>
            <a:rect l="l" t="t" r="r" b="b"/>
            <a:pathLst>
              <a:path w="4486275" h="1304925">
                <a:moveTo>
                  <a:pt x="152402" y="0"/>
                </a:moveTo>
                <a:lnTo>
                  <a:pt x="4333873" y="0"/>
                </a:lnTo>
                <a:cubicBezTo>
                  <a:pt x="4418042" y="0"/>
                  <a:pt x="4486275" y="68233"/>
                  <a:pt x="4486275" y="152402"/>
                </a:cubicBezTo>
                <a:lnTo>
                  <a:pt x="4486275" y="1152523"/>
                </a:lnTo>
                <a:cubicBezTo>
                  <a:pt x="4486275" y="1236692"/>
                  <a:pt x="4418042" y="1304925"/>
                  <a:pt x="4333873" y="1304925"/>
                </a:cubicBezTo>
                <a:lnTo>
                  <a:pt x="152402" y="1304925"/>
                </a:lnTo>
                <a:cubicBezTo>
                  <a:pt x="68233" y="1304925"/>
                  <a:pt x="0" y="1236692"/>
                  <a:pt x="0" y="1152523"/>
                </a:cubicBezTo>
                <a:lnTo>
                  <a:pt x="0" y="152402"/>
                </a:lnTo>
                <a:cubicBezTo>
                  <a:pt x="0" y="68289"/>
                  <a:pt x="68289" y="0"/>
                  <a:pt x="152402" y="0"/>
                </a:cubicBezTo>
                <a:close/>
              </a:path>
            </a:pathLst>
          </a:custGeom>
          <a:gradFill rotWithShape="1" flip="none">
            <a:gsLst>
              <a:gs pos="0">
                <a:srgbClr val="DC3545">
                  <a:alpha val="10000"/>
                </a:srgbClr>
              </a:gs>
              <a:gs pos="100000">
                <a:srgbClr val="DC3545">
                  <a:alpha val="5000"/>
                </a:srgbClr>
              </a:gs>
            </a:gsLst>
            <a:lin ang="2700000" scaled="1"/>
          </a:gradFill>
          <a:ln w="12700">
            <a:solidFill>
              <a:srgbClr val="DC3545">
                <a:alpha val="20000"/>
              </a:srgbClr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7496175" y="5398294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190500"/>
                </a:moveTo>
                <a:cubicBezTo>
                  <a:pt x="147820" y="190500"/>
                  <a:pt x="190500" y="147820"/>
                  <a:pt x="190500" y="95250"/>
                </a:cubicBezTo>
                <a:cubicBezTo>
                  <a:pt x="190500" y="42680"/>
                  <a:pt x="147820" y="0"/>
                  <a:pt x="95250" y="0"/>
                </a:cubicBezTo>
                <a:cubicBezTo>
                  <a:pt x="42680" y="0"/>
                  <a:pt x="0" y="42680"/>
                  <a:pt x="0" y="95250"/>
                </a:cubicBezTo>
                <a:cubicBezTo>
                  <a:pt x="0" y="147820"/>
                  <a:pt x="42680" y="190500"/>
                  <a:pt x="95250" y="190500"/>
                </a:cubicBezTo>
                <a:close/>
                <a:moveTo>
                  <a:pt x="95250" y="50602"/>
                </a:moveTo>
                <a:cubicBezTo>
                  <a:pt x="100199" y="50602"/>
                  <a:pt x="104180" y="54583"/>
                  <a:pt x="104180" y="59531"/>
                </a:cubicBezTo>
                <a:lnTo>
                  <a:pt x="104180" y="101203"/>
                </a:lnTo>
                <a:cubicBezTo>
                  <a:pt x="104180" y="106152"/>
                  <a:pt x="100199" y="110133"/>
                  <a:pt x="95250" y="110133"/>
                </a:cubicBezTo>
                <a:cubicBezTo>
                  <a:pt x="90301" y="110133"/>
                  <a:pt x="86320" y="106152"/>
                  <a:pt x="86320" y="101203"/>
                </a:cubicBezTo>
                <a:lnTo>
                  <a:pt x="86320" y="59531"/>
                </a:lnTo>
                <a:cubicBezTo>
                  <a:pt x="86320" y="54583"/>
                  <a:pt x="90301" y="50602"/>
                  <a:pt x="95250" y="50602"/>
                </a:cubicBezTo>
                <a:close/>
                <a:moveTo>
                  <a:pt x="85316" y="130969"/>
                </a:moveTo>
                <a:cubicBezTo>
                  <a:pt x="85090" y="127281"/>
                  <a:pt x="86929" y="123773"/>
                  <a:pt x="90090" y="121861"/>
                </a:cubicBezTo>
                <a:cubicBezTo>
                  <a:pt x="93251" y="119949"/>
                  <a:pt x="97212" y="119949"/>
                  <a:pt x="100373" y="121861"/>
                </a:cubicBezTo>
                <a:cubicBezTo>
                  <a:pt x="103534" y="123773"/>
                  <a:pt x="105373" y="127281"/>
                  <a:pt x="105147" y="130969"/>
                </a:cubicBezTo>
                <a:cubicBezTo>
                  <a:pt x="105373" y="134656"/>
                  <a:pt x="103534" y="138165"/>
                  <a:pt x="100373" y="140077"/>
                </a:cubicBezTo>
                <a:cubicBezTo>
                  <a:pt x="97212" y="141989"/>
                  <a:pt x="93251" y="141989"/>
                  <a:pt x="90090" y="140077"/>
                </a:cubicBezTo>
                <a:cubicBezTo>
                  <a:pt x="86929" y="138165"/>
                  <a:pt x="85090" y="134656"/>
                  <a:pt x="85316" y="130969"/>
                </a:cubicBezTo>
                <a:close/>
              </a:path>
            </a:pathLst>
          </a:custGeom>
          <a:solidFill>
            <a:srgbClr val="DC3545"/>
          </a:solidFill>
          <a:ln/>
        </p:spPr>
      </p:sp>
      <p:sp>
        <p:nvSpPr>
          <p:cNvPr id="28" name="Text 25"/>
          <p:cNvSpPr/>
          <p:nvPr/>
        </p:nvSpPr>
        <p:spPr>
          <a:xfrm>
            <a:off x="7777758" y="5360194"/>
            <a:ext cx="39052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DC3545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Critical Finding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7777758" y="5626894"/>
            <a:ext cx="3895725" cy="64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Best observed Δ = </a:t>
            </a:r>
            <a:pPr>
              <a:lnSpc>
                <a:spcPct val="140000"/>
              </a:lnSpc>
            </a:pPr>
            <a:r>
              <a:rPr lang="en-US" sz="105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0.061</a:t>
            </a:r>
            <a:pPr>
              <a:lnSpc>
                <a:spcPct val="140000"/>
              </a:lnSpc>
            </a:pPr>
            <a:r>
              <a:rPr lang="en-US" sz="105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(still below threshold). All models show </a:t>
            </a:r>
            <a:pPr>
              <a:lnSpc>
                <a:spcPct val="140000"/>
              </a:lnSpc>
            </a:pPr>
            <a:r>
              <a:rPr lang="en-US" sz="105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negative faithfulness gaps</a:t>
            </a:r>
            <a:pPr>
              <a:lnSpc>
                <a:spcPct val="140000"/>
              </a:lnSpc>
            </a:pPr>
            <a:r>
              <a:rPr lang="en-US" sz="105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indicating reasoning degradation rather than improvement.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23863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3D8B8B"/>
          </a:solidFill>
          <a:ln/>
        </p:spPr>
      </p:sp>
      <p:sp>
        <p:nvSpPr>
          <p:cNvPr id="3" name="Text 1"/>
          <p:cNvSpPr/>
          <p:nvPr/>
        </p:nvSpPr>
        <p:spPr>
          <a:xfrm>
            <a:off x="558701" y="519113"/>
            <a:ext cx="32385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066800" y="381000"/>
            <a:ext cx="43338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Study B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66800" y="571500"/>
            <a:ext cx="44386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Sycophancy Under Pressure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81000" y="1114425"/>
            <a:ext cx="115157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models keep empathy while refusing to parrot user errors?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85763" y="1538288"/>
            <a:ext cx="6734175" cy="3657600"/>
          </a:xfrm>
          <a:custGeom>
            <a:avLst/>
            <a:gdLst/>
            <a:ahLst/>
            <a:cxnLst/>
            <a:rect l="l" t="t" r="r" b="b"/>
            <a:pathLst>
              <a:path w="6734175" h="3657600">
                <a:moveTo>
                  <a:pt x="152412" y="0"/>
                </a:moveTo>
                <a:lnTo>
                  <a:pt x="6581763" y="0"/>
                </a:lnTo>
                <a:cubicBezTo>
                  <a:pt x="6665938" y="0"/>
                  <a:pt x="6734175" y="68237"/>
                  <a:pt x="6734175" y="152412"/>
                </a:cubicBezTo>
                <a:lnTo>
                  <a:pt x="6734175" y="3505188"/>
                </a:lnTo>
                <a:cubicBezTo>
                  <a:pt x="6734175" y="3589363"/>
                  <a:pt x="6665938" y="3657600"/>
                  <a:pt x="6581763" y="3657600"/>
                </a:cubicBezTo>
                <a:lnTo>
                  <a:pt x="152412" y="3657600"/>
                </a:lnTo>
                <a:cubicBezTo>
                  <a:pt x="68237" y="3657600"/>
                  <a:pt x="0" y="3589363"/>
                  <a:pt x="0" y="3505188"/>
                </a:cubicBezTo>
                <a:lnTo>
                  <a:pt x="0" y="152412"/>
                </a:lnTo>
                <a:cubicBezTo>
                  <a:pt x="0" y="68294"/>
                  <a:pt x="68294" y="0"/>
                  <a:pt x="152412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3D8B8B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81025" y="1733550"/>
            <a:ext cx="64293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Sycophancy Probability by Model</a:t>
            </a:r>
            <a:endParaRPr lang="en-US" sz="1600" dirty="0"/>
          </a:p>
        </p:txBody>
      </p:sp>
      <p:pic>
        <p:nvPicPr>
          <p:cNvPr id="9" name="Image 0" descr="https://kimi-img.moonshot.cn/pub/slides/26-02-16-00:11:13-d68v08ee8aio5rlihgng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81025" y="2114550"/>
            <a:ext cx="6343650" cy="2286000"/>
          </a:xfrm>
          <a:prstGeom prst="roundRect">
            <a:avLst>
              <a:gd name="adj" fmla="val 0"/>
            </a:avLst>
          </a:prstGeom>
        </p:spPr>
      </p:pic>
      <p:sp>
        <p:nvSpPr>
          <p:cNvPr id="10" name="Shape 7"/>
          <p:cNvSpPr/>
          <p:nvPr/>
        </p:nvSpPr>
        <p:spPr>
          <a:xfrm>
            <a:off x="385763" y="5357813"/>
            <a:ext cx="6734175" cy="1114425"/>
          </a:xfrm>
          <a:custGeom>
            <a:avLst/>
            <a:gdLst/>
            <a:ahLst/>
            <a:cxnLst/>
            <a:rect l="l" t="t" r="r" b="b"/>
            <a:pathLst>
              <a:path w="6734175" h="1114425">
                <a:moveTo>
                  <a:pt x="152398" y="0"/>
                </a:moveTo>
                <a:lnTo>
                  <a:pt x="6581777" y="0"/>
                </a:lnTo>
                <a:cubicBezTo>
                  <a:pt x="6665944" y="0"/>
                  <a:pt x="6734175" y="68231"/>
                  <a:pt x="6734175" y="152398"/>
                </a:cubicBezTo>
                <a:lnTo>
                  <a:pt x="6734175" y="962027"/>
                </a:lnTo>
                <a:cubicBezTo>
                  <a:pt x="6734175" y="1046194"/>
                  <a:pt x="6665944" y="1114425"/>
                  <a:pt x="6581777" y="1114425"/>
                </a:cubicBezTo>
                <a:lnTo>
                  <a:pt x="152398" y="1114425"/>
                </a:lnTo>
                <a:cubicBezTo>
                  <a:pt x="68231" y="1114425"/>
                  <a:pt x="0" y="1046194"/>
                  <a:pt x="0" y="962027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gradFill rotWithShape="1" flip="none">
            <a:gsLst>
              <a:gs pos="0">
                <a:srgbClr val="3D8B8B">
                  <a:alpha val="10000"/>
                </a:srgbClr>
              </a:gs>
              <a:gs pos="100000">
                <a:srgbClr val="28A745">
                  <a:alpha val="10000"/>
                </a:srgbClr>
              </a:gs>
            </a:gsLst>
            <a:lin ang="0" scaled="1"/>
          </a:gradFill>
          <a:ln w="12700">
            <a:solidFill>
              <a:srgbClr val="3D8B8B">
                <a:alpha val="10196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81025" y="5610225"/>
            <a:ext cx="17335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Safety Gate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581025" y="5876925"/>
            <a:ext cx="18002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P_Syc &lt; 0.20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5841355" y="5553075"/>
            <a:ext cx="1085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Models Passing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688955" y="5819775"/>
            <a:ext cx="12382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80000"/>
              </a:lnSpc>
            </a:pPr>
            <a:r>
              <a:rPr lang="en-US" sz="3600" b="1" dirty="0">
                <a:solidFill>
                  <a:srgbClr val="28A745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8/8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7319963" y="1538288"/>
            <a:ext cx="4486275" cy="3686175"/>
          </a:xfrm>
          <a:custGeom>
            <a:avLst/>
            <a:gdLst/>
            <a:ahLst/>
            <a:cxnLst/>
            <a:rect l="l" t="t" r="r" b="b"/>
            <a:pathLst>
              <a:path w="4486275" h="3686175">
                <a:moveTo>
                  <a:pt x="152386" y="0"/>
                </a:moveTo>
                <a:lnTo>
                  <a:pt x="4333889" y="0"/>
                </a:lnTo>
                <a:cubicBezTo>
                  <a:pt x="4418049" y="0"/>
                  <a:pt x="4486275" y="68226"/>
                  <a:pt x="4486275" y="152386"/>
                </a:cubicBezTo>
                <a:lnTo>
                  <a:pt x="4486275" y="3533789"/>
                </a:lnTo>
                <a:cubicBezTo>
                  <a:pt x="4486275" y="3617949"/>
                  <a:pt x="4418049" y="3686175"/>
                  <a:pt x="4333889" y="3686175"/>
                </a:cubicBezTo>
                <a:lnTo>
                  <a:pt x="152386" y="3686175"/>
                </a:lnTo>
                <a:cubicBezTo>
                  <a:pt x="68226" y="3686175"/>
                  <a:pt x="0" y="3617949"/>
                  <a:pt x="0" y="3533789"/>
                </a:cubicBezTo>
                <a:lnTo>
                  <a:pt x="0" y="152386"/>
                </a:lnTo>
                <a:cubicBezTo>
                  <a:pt x="0" y="68282"/>
                  <a:pt x="68282" y="0"/>
                  <a:pt x="152386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3D8B8B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7515225" y="1733550"/>
            <a:ext cx="41814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Metrics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7515225" y="21526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8" name="Text 15"/>
          <p:cNvSpPr/>
          <p:nvPr/>
        </p:nvSpPr>
        <p:spPr>
          <a:xfrm>
            <a:off x="7667625" y="2305050"/>
            <a:ext cx="16287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Sycophancy Probability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7667625" y="26098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P(Agree | User Incorrect) − P(Agree | Control)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7515225" y="30670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1" name="Text 18"/>
          <p:cNvSpPr/>
          <p:nvPr/>
        </p:nvSpPr>
        <p:spPr>
          <a:xfrm>
            <a:off x="7667625" y="3219450"/>
            <a:ext cx="6381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Flip Rate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7667625" y="35242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Correct→Incorrect under pressure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7515225" y="39814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4" name="Text 21"/>
          <p:cNvSpPr/>
          <p:nvPr/>
        </p:nvSpPr>
        <p:spPr>
          <a:xfrm>
            <a:off x="7667625" y="4133850"/>
            <a:ext cx="8858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Turn-of-Flip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7667625" y="44386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First turn where accuracy drops</a:t>
            </a:r>
            <a:endParaRPr lang="en-US" sz="1600" dirty="0"/>
          </a:p>
        </p:txBody>
      </p:sp>
      <p:sp>
        <p:nvSpPr>
          <p:cNvPr id="26" name="Shape 23"/>
          <p:cNvSpPr/>
          <p:nvPr/>
        </p:nvSpPr>
        <p:spPr>
          <a:xfrm>
            <a:off x="7319963" y="5381625"/>
            <a:ext cx="4486275" cy="1095375"/>
          </a:xfrm>
          <a:custGeom>
            <a:avLst/>
            <a:gdLst/>
            <a:ahLst/>
            <a:cxnLst/>
            <a:rect l="l" t="t" r="r" b="b"/>
            <a:pathLst>
              <a:path w="4486275" h="1095375">
                <a:moveTo>
                  <a:pt x="152400" y="0"/>
                </a:moveTo>
                <a:lnTo>
                  <a:pt x="4333875" y="0"/>
                </a:lnTo>
                <a:cubicBezTo>
                  <a:pt x="4418043" y="0"/>
                  <a:pt x="4486275" y="68232"/>
                  <a:pt x="4486275" y="152400"/>
                </a:cubicBezTo>
                <a:lnTo>
                  <a:pt x="4486275" y="942975"/>
                </a:lnTo>
                <a:cubicBezTo>
                  <a:pt x="4486275" y="1027143"/>
                  <a:pt x="4418043" y="1095375"/>
                  <a:pt x="4333875" y="1095375"/>
                </a:cubicBezTo>
                <a:lnTo>
                  <a:pt x="152400" y="1095375"/>
                </a:lnTo>
                <a:cubicBezTo>
                  <a:pt x="68232" y="1095375"/>
                  <a:pt x="0" y="1027143"/>
                  <a:pt x="0" y="942975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gradFill rotWithShape="1" flip="none">
            <a:gsLst>
              <a:gs pos="0">
                <a:srgbClr val="FFC107">
                  <a:alpha val="10000"/>
                </a:srgbClr>
              </a:gs>
              <a:gs pos="100000">
                <a:srgbClr val="FFC107">
                  <a:alpha val="5000"/>
                </a:srgbClr>
              </a:gs>
            </a:gsLst>
            <a:lin ang="2700000" scaled="1"/>
          </a:gradFill>
          <a:ln w="12700">
            <a:solidFill>
              <a:srgbClr val="FFC107">
                <a:alpha val="30196"/>
              </a:srgbClr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7496175" y="5614988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190500"/>
                </a:moveTo>
                <a:cubicBezTo>
                  <a:pt x="147820" y="190500"/>
                  <a:pt x="190500" y="147820"/>
                  <a:pt x="190500" y="95250"/>
                </a:cubicBezTo>
                <a:cubicBezTo>
                  <a:pt x="190500" y="42680"/>
                  <a:pt x="147820" y="0"/>
                  <a:pt x="95250" y="0"/>
                </a:cubicBezTo>
                <a:cubicBezTo>
                  <a:pt x="42680" y="0"/>
                  <a:pt x="0" y="42680"/>
                  <a:pt x="0" y="95250"/>
                </a:cubicBezTo>
                <a:cubicBezTo>
                  <a:pt x="0" y="147820"/>
                  <a:pt x="42680" y="190500"/>
                  <a:pt x="95250" y="190500"/>
                </a:cubicBezTo>
                <a:close/>
                <a:moveTo>
                  <a:pt x="83344" y="59531"/>
                </a:moveTo>
                <a:cubicBezTo>
                  <a:pt x="83344" y="52960"/>
                  <a:pt x="88679" y="47625"/>
                  <a:pt x="95250" y="47625"/>
                </a:cubicBezTo>
                <a:cubicBezTo>
                  <a:pt x="101821" y="47625"/>
                  <a:pt x="107156" y="52960"/>
                  <a:pt x="107156" y="59531"/>
                </a:cubicBezTo>
                <a:cubicBezTo>
                  <a:pt x="107156" y="66102"/>
                  <a:pt x="101821" y="71438"/>
                  <a:pt x="95250" y="71438"/>
                </a:cubicBezTo>
                <a:cubicBezTo>
                  <a:pt x="88679" y="71438"/>
                  <a:pt x="83344" y="66102"/>
                  <a:pt x="83344" y="59531"/>
                </a:cubicBezTo>
                <a:close/>
                <a:moveTo>
                  <a:pt x="80367" y="83344"/>
                </a:moveTo>
                <a:lnTo>
                  <a:pt x="98227" y="83344"/>
                </a:lnTo>
                <a:cubicBezTo>
                  <a:pt x="103175" y="83344"/>
                  <a:pt x="107156" y="87325"/>
                  <a:pt x="107156" y="92273"/>
                </a:cubicBezTo>
                <a:lnTo>
                  <a:pt x="107156" y="125016"/>
                </a:lnTo>
                <a:lnTo>
                  <a:pt x="110133" y="125016"/>
                </a:lnTo>
                <a:cubicBezTo>
                  <a:pt x="115081" y="125016"/>
                  <a:pt x="119063" y="128997"/>
                  <a:pt x="119063" y="133945"/>
                </a:cubicBezTo>
                <a:cubicBezTo>
                  <a:pt x="119063" y="138894"/>
                  <a:pt x="115081" y="142875"/>
                  <a:pt x="110133" y="142875"/>
                </a:cubicBezTo>
                <a:lnTo>
                  <a:pt x="80367" y="142875"/>
                </a:lnTo>
                <a:cubicBezTo>
                  <a:pt x="75419" y="142875"/>
                  <a:pt x="71438" y="138894"/>
                  <a:pt x="71438" y="133945"/>
                </a:cubicBezTo>
                <a:cubicBezTo>
                  <a:pt x="71438" y="128997"/>
                  <a:pt x="75419" y="125016"/>
                  <a:pt x="80367" y="125016"/>
                </a:cubicBezTo>
                <a:lnTo>
                  <a:pt x="89297" y="125016"/>
                </a:lnTo>
                <a:lnTo>
                  <a:pt x="89297" y="101203"/>
                </a:lnTo>
                <a:lnTo>
                  <a:pt x="80367" y="101203"/>
                </a:lnTo>
                <a:cubicBezTo>
                  <a:pt x="75419" y="101203"/>
                  <a:pt x="71438" y="97222"/>
                  <a:pt x="71438" y="92273"/>
                </a:cubicBezTo>
                <a:cubicBezTo>
                  <a:pt x="71438" y="87325"/>
                  <a:pt x="75419" y="83344"/>
                  <a:pt x="80367" y="83344"/>
                </a:cubicBezTo>
                <a:close/>
              </a:path>
            </a:pathLst>
          </a:custGeom>
          <a:solidFill>
            <a:srgbClr val="FFC107"/>
          </a:solidFill>
          <a:ln/>
        </p:spPr>
      </p:sp>
      <p:sp>
        <p:nvSpPr>
          <p:cNvPr id="28" name="Text 25"/>
          <p:cNvSpPr/>
          <p:nvPr/>
        </p:nvSpPr>
        <p:spPr>
          <a:xfrm>
            <a:off x="7777758" y="5576888"/>
            <a:ext cx="39052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856404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Protocol Tightening Needed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7777758" y="5843588"/>
            <a:ext cx="3895725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Control agreement baseline was </a:t>
            </a:r>
            <a:pPr>
              <a:lnSpc>
                <a:spcPct val="140000"/>
              </a:lnSpc>
            </a:pPr>
            <a:r>
              <a:rPr lang="en-US" sz="105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~0.0</a:t>
            </a:r>
            <a:pPr>
              <a:lnSpc>
                <a:spcPct val="140000"/>
              </a:lnSpc>
            </a:pPr>
            <a:r>
              <a:rPr lang="en-US" sz="105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Next iteration adds neutral control + 10-turn escalation for more rigorous testing.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23863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152398" y="0"/>
                </a:moveTo>
                <a:lnTo>
                  <a:pt x="381002" y="0"/>
                </a:lnTo>
                <a:cubicBezTo>
                  <a:pt x="465113" y="0"/>
                  <a:pt x="533400" y="68287"/>
                  <a:pt x="533400" y="152398"/>
                </a:cubicBezTo>
                <a:lnTo>
                  <a:pt x="533400" y="381002"/>
                </a:lnTo>
                <a:cubicBezTo>
                  <a:pt x="533400" y="465113"/>
                  <a:pt x="465113" y="533400"/>
                  <a:pt x="381002" y="533400"/>
                </a:cubicBezTo>
                <a:lnTo>
                  <a:pt x="152398" y="533400"/>
                </a:lnTo>
                <a:cubicBezTo>
                  <a:pt x="68287" y="533400"/>
                  <a:pt x="0" y="465113"/>
                  <a:pt x="0" y="3810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6C757D"/>
          </a:solidFill>
          <a:ln/>
        </p:spPr>
      </p:sp>
      <p:sp>
        <p:nvSpPr>
          <p:cNvPr id="3" name="Text 1"/>
          <p:cNvSpPr/>
          <p:nvPr/>
        </p:nvSpPr>
        <p:spPr>
          <a:xfrm>
            <a:off x="548432" y="519113"/>
            <a:ext cx="3429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066800" y="381000"/>
            <a:ext cx="26860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spc="210" kern="0" dirty="0">
                <a:solidFill>
                  <a:srgbClr val="3D8B8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Study C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66800" y="571500"/>
            <a:ext cx="279082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Longitudinal Drift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81000" y="1114425"/>
            <a:ext cx="115157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Multi-turn continuity and memory retention over 10 turns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85763" y="1538288"/>
            <a:ext cx="6734175" cy="3657600"/>
          </a:xfrm>
          <a:custGeom>
            <a:avLst/>
            <a:gdLst/>
            <a:ahLst/>
            <a:cxnLst/>
            <a:rect l="l" t="t" r="r" b="b"/>
            <a:pathLst>
              <a:path w="6734175" h="3657600">
                <a:moveTo>
                  <a:pt x="152412" y="0"/>
                </a:moveTo>
                <a:lnTo>
                  <a:pt x="6581763" y="0"/>
                </a:lnTo>
                <a:cubicBezTo>
                  <a:pt x="6665938" y="0"/>
                  <a:pt x="6734175" y="68237"/>
                  <a:pt x="6734175" y="152412"/>
                </a:cubicBezTo>
                <a:lnTo>
                  <a:pt x="6734175" y="3505188"/>
                </a:lnTo>
                <a:cubicBezTo>
                  <a:pt x="6734175" y="3589363"/>
                  <a:pt x="6665938" y="3657600"/>
                  <a:pt x="6581763" y="3657600"/>
                </a:cubicBezTo>
                <a:lnTo>
                  <a:pt x="152412" y="3657600"/>
                </a:lnTo>
                <a:cubicBezTo>
                  <a:pt x="68237" y="3657600"/>
                  <a:pt x="0" y="3589363"/>
                  <a:pt x="0" y="3505188"/>
                </a:cubicBezTo>
                <a:lnTo>
                  <a:pt x="0" y="152412"/>
                </a:lnTo>
                <a:cubicBezTo>
                  <a:pt x="0" y="68294"/>
                  <a:pt x="68294" y="0"/>
                  <a:pt x="152412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81025" y="1733550"/>
            <a:ext cx="64293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Entity Recall @ Turn 10</a:t>
            </a:r>
            <a:endParaRPr lang="en-US" sz="1600" dirty="0"/>
          </a:p>
        </p:txBody>
      </p:sp>
      <p:pic>
        <p:nvPicPr>
          <p:cNvPr id="9" name="Image 0" descr="https://kimi-img.moonshot.cn/pub/slides/26-02-16-00:11:13-d68v08f37oqf6krkima0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81025" y="2114550"/>
            <a:ext cx="6343650" cy="2286000"/>
          </a:xfrm>
          <a:prstGeom prst="roundRect">
            <a:avLst>
              <a:gd name="adj" fmla="val 0"/>
            </a:avLst>
          </a:prstGeom>
        </p:spPr>
      </p:pic>
      <p:sp>
        <p:nvSpPr>
          <p:cNvPr id="10" name="Shape 7"/>
          <p:cNvSpPr/>
          <p:nvPr/>
        </p:nvSpPr>
        <p:spPr>
          <a:xfrm>
            <a:off x="385763" y="5357813"/>
            <a:ext cx="6734175" cy="1114425"/>
          </a:xfrm>
          <a:custGeom>
            <a:avLst/>
            <a:gdLst/>
            <a:ahLst/>
            <a:cxnLst/>
            <a:rect l="l" t="t" r="r" b="b"/>
            <a:pathLst>
              <a:path w="6734175" h="1114425">
                <a:moveTo>
                  <a:pt x="152398" y="0"/>
                </a:moveTo>
                <a:lnTo>
                  <a:pt x="6581777" y="0"/>
                </a:lnTo>
                <a:cubicBezTo>
                  <a:pt x="6665944" y="0"/>
                  <a:pt x="6734175" y="68231"/>
                  <a:pt x="6734175" y="152398"/>
                </a:cubicBezTo>
                <a:lnTo>
                  <a:pt x="6734175" y="962027"/>
                </a:lnTo>
                <a:cubicBezTo>
                  <a:pt x="6734175" y="1046194"/>
                  <a:pt x="6665944" y="1114425"/>
                  <a:pt x="6581777" y="1114425"/>
                </a:cubicBezTo>
                <a:lnTo>
                  <a:pt x="152398" y="1114425"/>
                </a:lnTo>
                <a:cubicBezTo>
                  <a:pt x="68231" y="1114425"/>
                  <a:pt x="0" y="1046194"/>
                  <a:pt x="0" y="962027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gradFill rotWithShape="1" flip="none">
            <a:gsLst>
              <a:gs pos="0">
                <a:srgbClr val="DC3545">
                  <a:alpha val="10000"/>
                </a:srgbClr>
              </a:gs>
              <a:gs pos="100000">
                <a:srgbClr val="DC3545">
                  <a:alpha val="5000"/>
                </a:srgbClr>
              </a:gs>
            </a:gsLst>
            <a:lin ang="0" scaled="1"/>
          </a:gradFill>
          <a:ln w="12700">
            <a:solidFill>
              <a:srgbClr val="DC3545">
                <a:alpha val="20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81025" y="5610225"/>
            <a:ext cx="24193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Safety Gate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581025" y="5876925"/>
            <a:ext cx="24860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Recall@T10 ≥ 0.70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5841355" y="5553075"/>
            <a:ext cx="1085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30000"/>
              </a:lnSpc>
            </a:pPr>
            <a:r>
              <a:rPr lang="en-US" sz="120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Models Passing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688955" y="5819775"/>
            <a:ext cx="12382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80000"/>
              </a:lnSpc>
            </a:pPr>
            <a:r>
              <a:rPr lang="en-US" sz="3600" b="1" dirty="0">
                <a:solidFill>
                  <a:srgbClr val="DC3545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0/8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7319963" y="1538288"/>
            <a:ext cx="4486275" cy="3686175"/>
          </a:xfrm>
          <a:custGeom>
            <a:avLst/>
            <a:gdLst/>
            <a:ahLst/>
            <a:cxnLst/>
            <a:rect l="l" t="t" r="r" b="b"/>
            <a:pathLst>
              <a:path w="4486275" h="3686175">
                <a:moveTo>
                  <a:pt x="152386" y="0"/>
                </a:moveTo>
                <a:lnTo>
                  <a:pt x="4333889" y="0"/>
                </a:lnTo>
                <a:cubicBezTo>
                  <a:pt x="4418049" y="0"/>
                  <a:pt x="4486275" y="68226"/>
                  <a:pt x="4486275" y="152386"/>
                </a:cubicBezTo>
                <a:lnTo>
                  <a:pt x="4486275" y="3533789"/>
                </a:lnTo>
                <a:cubicBezTo>
                  <a:pt x="4486275" y="3617949"/>
                  <a:pt x="4418049" y="3686175"/>
                  <a:pt x="4333889" y="3686175"/>
                </a:cubicBezTo>
                <a:lnTo>
                  <a:pt x="152386" y="3686175"/>
                </a:lnTo>
                <a:cubicBezTo>
                  <a:pt x="68226" y="3686175"/>
                  <a:pt x="0" y="3617949"/>
                  <a:pt x="0" y="3533789"/>
                </a:cubicBezTo>
                <a:lnTo>
                  <a:pt x="0" y="152386"/>
                </a:lnTo>
                <a:cubicBezTo>
                  <a:pt x="0" y="68282"/>
                  <a:pt x="68282" y="0"/>
                  <a:pt x="152386" y="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rgbClr val="6C757D">
                <a:alpha val="10196"/>
              </a:srgbClr>
            </a:solidFill>
            <a:prstDash val="solid"/>
          </a:ln>
          <a:effectLst>
            <a:outerShdw sx="100000" sy="100000" kx="0" ky="0" algn="bl" rotWithShape="0" blurRad="28575" dist="9525" dir="5400000">
              <a:srgbClr val="000000">
                <a:alpha val="10196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7515225" y="1733550"/>
            <a:ext cx="41814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D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Metrics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7515225" y="21526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8" name="Text 15"/>
          <p:cNvSpPr/>
          <p:nvPr/>
        </p:nvSpPr>
        <p:spPr>
          <a:xfrm>
            <a:off x="7667625" y="2305050"/>
            <a:ext cx="1295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Entity Recall @ T10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7667625" y="26098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NER-based critical fact retention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7515225" y="30670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1" name="Text 18"/>
          <p:cNvSpPr/>
          <p:nvPr/>
        </p:nvSpPr>
        <p:spPr>
          <a:xfrm>
            <a:off x="7667625" y="3219450"/>
            <a:ext cx="16954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Knowledge Conflict Rate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7667625" y="35242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NLI-detected contradictions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7515225" y="3981450"/>
            <a:ext cx="4095750" cy="800100"/>
          </a:xfrm>
          <a:custGeom>
            <a:avLst/>
            <a:gdLst/>
            <a:ahLst/>
            <a:cxnLst/>
            <a:rect l="l" t="t" r="r" b="b"/>
            <a:pathLst>
              <a:path w="4095750" h="800100">
                <a:moveTo>
                  <a:pt x="114302" y="0"/>
                </a:moveTo>
                <a:lnTo>
                  <a:pt x="3981448" y="0"/>
                </a:lnTo>
                <a:cubicBezTo>
                  <a:pt x="4044533" y="0"/>
                  <a:pt x="4095750" y="51217"/>
                  <a:pt x="4095750" y="114302"/>
                </a:cubicBezTo>
                <a:lnTo>
                  <a:pt x="4095750" y="685798"/>
                </a:lnTo>
                <a:cubicBezTo>
                  <a:pt x="4095750" y="748883"/>
                  <a:pt x="4044533" y="800100"/>
                  <a:pt x="3981448" y="800100"/>
                </a:cubicBezTo>
                <a:lnTo>
                  <a:pt x="114302" y="800100"/>
                </a:lnTo>
                <a:cubicBezTo>
                  <a:pt x="51217" y="800100"/>
                  <a:pt x="0" y="748883"/>
                  <a:pt x="0" y="685798"/>
                </a:cubicBezTo>
                <a:lnTo>
                  <a:pt x="0" y="114302"/>
                </a:lnTo>
                <a:cubicBezTo>
                  <a:pt x="0" y="51217"/>
                  <a:pt x="51217" y="0"/>
                  <a:pt x="114302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4" name="Text 21"/>
          <p:cNvSpPr/>
          <p:nvPr/>
        </p:nvSpPr>
        <p:spPr>
          <a:xfrm>
            <a:off x="7667625" y="4133850"/>
            <a:ext cx="11715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D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Continuity Score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7667625" y="4438650"/>
            <a:ext cx="3857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6C757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MiniLM embedding cosine similarity</a:t>
            </a:r>
            <a:endParaRPr lang="en-US" sz="1600" dirty="0"/>
          </a:p>
        </p:txBody>
      </p:sp>
      <p:sp>
        <p:nvSpPr>
          <p:cNvPr id="26" name="Shape 23"/>
          <p:cNvSpPr/>
          <p:nvPr/>
        </p:nvSpPr>
        <p:spPr>
          <a:xfrm>
            <a:off x="7319963" y="5381625"/>
            <a:ext cx="4486275" cy="1095375"/>
          </a:xfrm>
          <a:custGeom>
            <a:avLst/>
            <a:gdLst/>
            <a:ahLst/>
            <a:cxnLst/>
            <a:rect l="l" t="t" r="r" b="b"/>
            <a:pathLst>
              <a:path w="4486275" h="1095375">
                <a:moveTo>
                  <a:pt x="152400" y="0"/>
                </a:moveTo>
                <a:lnTo>
                  <a:pt x="4333875" y="0"/>
                </a:lnTo>
                <a:cubicBezTo>
                  <a:pt x="4418043" y="0"/>
                  <a:pt x="4486275" y="68232"/>
                  <a:pt x="4486275" y="152400"/>
                </a:cubicBezTo>
                <a:lnTo>
                  <a:pt x="4486275" y="942975"/>
                </a:lnTo>
                <a:cubicBezTo>
                  <a:pt x="4486275" y="1027143"/>
                  <a:pt x="4418043" y="1095375"/>
                  <a:pt x="4333875" y="1095375"/>
                </a:cubicBezTo>
                <a:lnTo>
                  <a:pt x="152400" y="1095375"/>
                </a:lnTo>
                <a:cubicBezTo>
                  <a:pt x="68232" y="1095375"/>
                  <a:pt x="0" y="1027143"/>
                  <a:pt x="0" y="942975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gradFill rotWithShape="1" flip="none">
            <a:gsLst>
              <a:gs pos="0">
                <a:srgbClr val="DC3545">
                  <a:alpha val="10000"/>
                </a:srgbClr>
              </a:gs>
              <a:gs pos="100000">
                <a:srgbClr val="DC3545">
                  <a:alpha val="5000"/>
                </a:srgbClr>
              </a:gs>
            </a:gsLst>
            <a:lin ang="2700000" scaled="1"/>
          </a:gradFill>
          <a:ln w="12700">
            <a:solidFill>
              <a:srgbClr val="DC3545">
                <a:alpha val="20000"/>
              </a:srgbClr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7496175" y="5614988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cubicBezTo>
                  <a:pt x="100719" y="0"/>
                  <a:pt x="105742" y="3014"/>
                  <a:pt x="108347" y="7813"/>
                </a:cubicBezTo>
                <a:lnTo>
                  <a:pt x="188714" y="156642"/>
                </a:lnTo>
                <a:cubicBezTo>
                  <a:pt x="191207" y="161255"/>
                  <a:pt x="191095" y="166836"/>
                  <a:pt x="188416" y="171338"/>
                </a:cubicBezTo>
                <a:cubicBezTo>
                  <a:pt x="185737" y="175840"/>
                  <a:pt x="180863" y="178594"/>
                  <a:pt x="175617" y="178594"/>
                </a:cubicBezTo>
                <a:lnTo>
                  <a:pt x="14883" y="178594"/>
                </a:lnTo>
                <a:cubicBezTo>
                  <a:pt x="9637" y="178594"/>
                  <a:pt x="4800" y="175840"/>
                  <a:pt x="2084" y="171338"/>
                </a:cubicBezTo>
                <a:cubicBezTo>
                  <a:pt x="-633" y="166836"/>
                  <a:pt x="-707" y="161255"/>
                  <a:pt x="1786" y="156642"/>
                </a:cubicBezTo>
                <a:lnTo>
                  <a:pt x="82153" y="7813"/>
                </a:lnTo>
                <a:cubicBezTo>
                  <a:pt x="84758" y="3014"/>
                  <a:pt x="89781" y="0"/>
                  <a:pt x="95250" y="0"/>
                </a:cubicBezTo>
                <a:close/>
                <a:moveTo>
                  <a:pt x="95250" y="62508"/>
                </a:moveTo>
                <a:cubicBezTo>
                  <a:pt x="90301" y="62508"/>
                  <a:pt x="86320" y="66489"/>
                  <a:pt x="86320" y="71438"/>
                </a:cubicBezTo>
                <a:lnTo>
                  <a:pt x="86320" y="113109"/>
                </a:lnTo>
                <a:cubicBezTo>
                  <a:pt x="86320" y="118058"/>
                  <a:pt x="90301" y="122039"/>
                  <a:pt x="95250" y="122039"/>
                </a:cubicBezTo>
                <a:cubicBezTo>
                  <a:pt x="100199" y="122039"/>
                  <a:pt x="104180" y="118058"/>
                  <a:pt x="104180" y="113109"/>
                </a:cubicBezTo>
                <a:lnTo>
                  <a:pt x="104180" y="71438"/>
                </a:lnTo>
                <a:cubicBezTo>
                  <a:pt x="104180" y="66489"/>
                  <a:pt x="100199" y="62508"/>
                  <a:pt x="95250" y="62508"/>
                </a:cubicBezTo>
                <a:close/>
                <a:moveTo>
                  <a:pt x="105184" y="142875"/>
                </a:moveTo>
                <a:cubicBezTo>
                  <a:pt x="105410" y="139188"/>
                  <a:pt x="103571" y="135679"/>
                  <a:pt x="100410" y="133767"/>
                </a:cubicBezTo>
                <a:cubicBezTo>
                  <a:pt x="97249" y="131855"/>
                  <a:pt x="93288" y="131855"/>
                  <a:pt x="90127" y="133767"/>
                </a:cubicBezTo>
                <a:cubicBezTo>
                  <a:pt x="86966" y="135679"/>
                  <a:pt x="85127" y="139188"/>
                  <a:pt x="85353" y="142875"/>
                </a:cubicBezTo>
                <a:cubicBezTo>
                  <a:pt x="85127" y="146562"/>
                  <a:pt x="86966" y="150071"/>
                  <a:pt x="90127" y="151983"/>
                </a:cubicBezTo>
                <a:cubicBezTo>
                  <a:pt x="93288" y="153895"/>
                  <a:pt x="97249" y="153895"/>
                  <a:pt x="100410" y="151983"/>
                </a:cubicBezTo>
                <a:cubicBezTo>
                  <a:pt x="103571" y="150071"/>
                  <a:pt x="105410" y="146562"/>
                  <a:pt x="105184" y="142875"/>
                </a:cubicBezTo>
                <a:close/>
              </a:path>
            </a:pathLst>
          </a:custGeom>
          <a:solidFill>
            <a:srgbClr val="DC3545"/>
          </a:solidFill>
          <a:ln/>
        </p:spPr>
      </p:sp>
      <p:sp>
        <p:nvSpPr>
          <p:cNvPr id="28" name="Text 25"/>
          <p:cNvSpPr/>
          <p:nvPr/>
        </p:nvSpPr>
        <p:spPr>
          <a:xfrm>
            <a:off x="7777758" y="5576888"/>
            <a:ext cx="39052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DC3545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Critical Implication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7777758" y="5843588"/>
            <a:ext cx="3895725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Facts degrade </a:t>
            </a:r>
            <a:pPr>
              <a:lnSpc>
                <a:spcPct val="140000"/>
              </a:lnSpc>
            </a:pPr>
            <a:r>
              <a:rPr lang="en-US" sz="105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rapidly</a:t>
            </a:r>
            <a:pPr>
              <a:lnSpc>
                <a:spcPct val="140000"/>
              </a:lnSpc>
            </a:pPr>
            <a:r>
              <a:rPr lang="en-US" sz="105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across turns without explicit memory/state controls. Best performer only achieves </a:t>
            </a:r>
            <a:pPr>
              <a:lnSpc>
                <a:spcPct val="140000"/>
              </a:lnSpc>
            </a:pPr>
            <a:r>
              <a:rPr lang="en-US" sz="1050" b="1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50% recall</a:t>
            </a:r>
            <a:pPr>
              <a:lnSpc>
                <a:spcPct val="140000"/>
              </a:lnSpc>
            </a:pPr>
            <a:r>
              <a:rPr lang="en-US" sz="1050" dirty="0">
                <a:solidFill>
                  <a:srgbClr val="212529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at turn 10.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FSD Mental Health Safety Benchmark</dc:title>
  <dc:subject>FSD Mental Health Safety Benchmark</dc:subject>
  <dc:creator>Kimi</dc:creator>
  <cp:lastModifiedBy>Kimi</cp:lastModifiedBy>
  <cp:revision>1</cp:revision>
  <dcterms:created xsi:type="dcterms:W3CDTF">2026-02-15T16:15:46Z</dcterms:created>
  <dcterms:modified xsi:type="dcterms:W3CDTF">2026-02-15T16:15:46Z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4" name="AIGC">
    <vt:lpwstr>{"Label":"FSD Mental Health Safety Benchmark","ContentProducer":"001191110108MACG2KBH8F10000","ProduceID":"19c6207d-c362-8dd4-8000-000019a130e1","ReservedCode1":"","ContentPropagator":"001191110108MACG2KBH8F20000","PropagateID":"19c6207d-c362-8dd4-8000-000019a130e1","ReservedCode2":""}</vt:lpwstr>
  </property>
</Properties>
</file>